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96" r:id="rId2"/>
    <p:sldId id="258" r:id="rId3"/>
    <p:sldId id="259" r:id="rId4"/>
    <p:sldId id="260" r:id="rId5"/>
    <p:sldId id="261" r:id="rId6"/>
    <p:sldId id="289" r:id="rId7"/>
    <p:sldId id="285" r:id="rId8"/>
    <p:sldId id="286" r:id="rId9"/>
    <p:sldId id="284" r:id="rId10"/>
    <p:sldId id="290" r:id="rId11"/>
    <p:sldId id="287" r:id="rId12"/>
    <p:sldId id="292" r:id="rId13"/>
    <p:sldId id="265" r:id="rId14"/>
    <p:sldId id="270" r:id="rId15"/>
    <p:sldId id="291" r:id="rId16"/>
    <p:sldId id="295" r:id="rId17"/>
    <p:sldId id="294" r:id="rId18"/>
    <p:sldId id="293" r:id="rId19"/>
    <p:sldId id="279" r:id="rId20"/>
    <p:sldId id="288" r:id="rId21"/>
    <p:sldId id="275"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BDB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1" d="100"/>
          <a:sy n="81"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it bhowmick" userId="231c1539bcbb474a" providerId="LiveId" clId="{094A40D0-9408-46C6-BD8C-EFF988163839}"/>
    <pc:docChg chg="modSld">
      <pc:chgData name="sushit bhowmick" userId="231c1539bcbb474a" providerId="LiveId" clId="{094A40D0-9408-46C6-BD8C-EFF988163839}" dt="2025-06-09T08:46:12.179" v="55" actId="14100"/>
      <pc:docMkLst>
        <pc:docMk/>
      </pc:docMkLst>
      <pc:sldChg chg="modSp mod">
        <pc:chgData name="sushit bhowmick" userId="231c1539bcbb474a" providerId="LiveId" clId="{094A40D0-9408-46C6-BD8C-EFF988163839}" dt="2025-06-09T08:46:12.179" v="55" actId="14100"/>
        <pc:sldMkLst>
          <pc:docMk/>
          <pc:sldMk cId="1350084819" sldId="285"/>
        </pc:sldMkLst>
        <pc:spChg chg="mod">
          <ac:chgData name="sushit bhowmick" userId="231c1539bcbb474a" providerId="LiveId" clId="{094A40D0-9408-46C6-BD8C-EFF988163839}" dt="2025-06-09T08:46:12.179" v="55" actId="14100"/>
          <ac:spMkLst>
            <pc:docMk/>
            <pc:sldMk cId="1350084819" sldId="285"/>
            <ac:spMk id="22" creationId="{545E5331-4608-920B-580A-A9B51CE9F7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3374B-7D51-4F7C-82B6-FF7AF56C071C}" type="datetimeFigureOut">
              <a:rPr lang="en-IN" smtClean="0"/>
              <a:t>23-06-2025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1B008-86FF-4372-8D24-E4FEF0886C0D}" type="slidenum">
              <a:rPr lang="en-IN" smtClean="0"/>
              <a:t>‹#›</a:t>
            </a:fld>
            <a:endParaRPr lang="en-IN"/>
          </a:p>
        </p:txBody>
      </p:sp>
    </p:spTree>
    <p:extLst>
      <p:ext uri="{BB962C8B-B14F-4D97-AF65-F5344CB8AC3E}">
        <p14:creationId xmlns:p14="http://schemas.microsoft.com/office/powerpoint/2010/main" val="54162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27F2-EF90-45FF-B2F9-E9A9A4870E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FA60387-BAC5-4736-8C24-1B157F91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122CBA-FCDF-4322-AA80-22A2473B861C}"/>
              </a:ext>
            </a:extLst>
          </p:cNvPr>
          <p:cNvSpPr>
            <a:spLocks noGrp="1"/>
          </p:cNvSpPr>
          <p:nvPr>
            <p:ph type="dt" sz="half" idx="10"/>
          </p:nvPr>
        </p:nvSpPr>
        <p:spPr/>
        <p:txBody>
          <a:bodyPr/>
          <a:lstStyle/>
          <a:p>
            <a:fld id="{078881FF-6547-437C-B3F7-CC5774652AFC}" type="datetime1">
              <a:rPr lang="en-IN" smtClean="0"/>
              <a:t>23-06-2025</a:t>
            </a:fld>
            <a:endParaRPr lang="en-IN"/>
          </a:p>
        </p:txBody>
      </p:sp>
      <p:sp>
        <p:nvSpPr>
          <p:cNvPr id="5" name="Footer Placeholder 4">
            <a:extLst>
              <a:ext uri="{FF2B5EF4-FFF2-40B4-BE49-F238E27FC236}">
                <a16:creationId xmlns:a16="http://schemas.microsoft.com/office/drawing/2014/main" id="{9FC74FCA-87C2-4FCF-80E1-395A97038C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BA15B5-99D6-4F36-8265-F091BC894BC3}"/>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2600899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85E6-E0F1-4806-8267-E0E429F4F2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09F7EA-308E-4034-BA4A-951ADF43B0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A1CA7A-75DB-4715-AEAF-D1C31FCDE70B}"/>
              </a:ext>
            </a:extLst>
          </p:cNvPr>
          <p:cNvSpPr>
            <a:spLocks noGrp="1"/>
          </p:cNvSpPr>
          <p:nvPr>
            <p:ph type="dt" sz="half" idx="10"/>
          </p:nvPr>
        </p:nvSpPr>
        <p:spPr/>
        <p:txBody>
          <a:bodyPr/>
          <a:lstStyle/>
          <a:p>
            <a:fld id="{02FDFE70-AD0A-46F2-8398-FBA07F88BB96}" type="datetime1">
              <a:rPr lang="en-IN" smtClean="0"/>
              <a:t>23-06-2025</a:t>
            </a:fld>
            <a:endParaRPr lang="en-IN"/>
          </a:p>
        </p:txBody>
      </p:sp>
      <p:sp>
        <p:nvSpPr>
          <p:cNvPr id="5" name="Footer Placeholder 4">
            <a:extLst>
              <a:ext uri="{FF2B5EF4-FFF2-40B4-BE49-F238E27FC236}">
                <a16:creationId xmlns:a16="http://schemas.microsoft.com/office/drawing/2014/main" id="{1215D5B5-7DBE-4A86-A1BC-FD61332120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66D476-2852-41D0-8E8C-D8F553196409}"/>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366060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50CC98-6C6A-4A95-8C65-B08A536C0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C75B33-4EFE-48A4-BBD7-FC1C6E4BB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51F863-272B-434D-A5A2-7FE89DB1E3A9}"/>
              </a:ext>
            </a:extLst>
          </p:cNvPr>
          <p:cNvSpPr>
            <a:spLocks noGrp="1"/>
          </p:cNvSpPr>
          <p:nvPr>
            <p:ph type="dt" sz="half" idx="10"/>
          </p:nvPr>
        </p:nvSpPr>
        <p:spPr/>
        <p:txBody>
          <a:bodyPr/>
          <a:lstStyle/>
          <a:p>
            <a:fld id="{080576A0-1D78-44F4-AFA6-AD41B9E4CE1C}" type="datetime1">
              <a:rPr lang="en-IN" smtClean="0"/>
              <a:t>23-06-2025</a:t>
            </a:fld>
            <a:endParaRPr lang="en-IN"/>
          </a:p>
        </p:txBody>
      </p:sp>
      <p:sp>
        <p:nvSpPr>
          <p:cNvPr id="5" name="Footer Placeholder 4">
            <a:extLst>
              <a:ext uri="{FF2B5EF4-FFF2-40B4-BE49-F238E27FC236}">
                <a16:creationId xmlns:a16="http://schemas.microsoft.com/office/drawing/2014/main" id="{EC729D25-31DF-4548-8DE1-57EC3CA3A7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42E6C5-DAB5-45FB-865A-404D5EBD2F7C}"/>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216641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D5ED-353E-4110-A159-B21BB9E3EB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48F44-9D65-4A2A-8C8B-BD9F827AA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AE81EB-5949-4159-9500-037B701B2364}"/>
              </a:ext>
            </a:extLst>
          </p:cNvPr>
          <p:cNvSpPr>
            <a:spLocks noGrp="1"/>
          </p:cNvSpPr>
          <p:nvPr>
            <p:ph type="dt" sz="half" idx="10"/>
          </p:nvPr>
        </p:nvSpPr>
        <p:spPr/>
        <p:txBody>
          <a:bodyPr/>
          <a:lstStyle/>
          <a:p>
            <a:fld id="{AF5213F9-FD7B-4E3A-A1D0-7BADF533A817}" type="datetime1">
              <a:rPr lang="en-IN" smtClean="0"/>
              <a:t>23-06-2025</a:t>
            </a:fld>
            <a:endParaRPr lang="en-IN"/>
          </a:p>
        </p:txBody>
      </p:sp>
      <p:sp>
        <p:nvSpPr>
          <p:cNvPr id="5" name="Footer Placeholder 4">
            <a:extLst>
              <a:ext uri="{FF2B5EF4-FFF2-40B4-BE49-F238E27FC236}">
                <a16:creationId xmlns:a16="http://schemas.microsoft.com/office/drawing/2014/main" id="{AEEC37FF-84C3-44E0-AA53-FC855C02A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43363F-770B-40AB-9FC5-DEB0368C6352}"/>
              </a:ext>
            </a:extLst>
          </p:cNvPr>
          <p:cNvSpPr>
            <a:spLocks noGrp="1"/>
          </p:cNvSpPr>
          <p:nvPr>
            <p:ph type="sldNum" sz="quarter" idx="12"/>
          </p:nvPr>
        </p:nvSpPr>
        <p:spPr/>
        <p:txBody>
          <a:bodyPr/>
          <a:lstStyle>
            <a:lvl1pPr>
              <a:defRPr sz="1800">
                <a:solidFill>
                  <a:schemeClr val="tx1"/>
                </a:solidFill>
              </a:defRPr>
            </a:lvl1pPr>
          </a:lstStyle>
          <a:p>
            <a:fld id="{DAED7E48-6757-4C2D-9900-A33DB34A9D37}" type="slidenum">
              <a:rPr lang="en-IN" smtClean="0"/>
              <a:pPr/>
              <a:t>‹#›</a:t>
            </a:fld>
            <a:endParaRPr lang="en-IN" dirty="0"/>
          </a:p>
        </p:txBody>
      </p:sp>
    </p:spTree>
    <p:extLst>
      <p:ext uri="{BB962C8B-B14F-4D97-AF65-F5344CB8AC3E}">
        <p14:creationId xmlns:p14="http://schemas.microsoft.com/office/powerpoint/2010/main" val="1487380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605E3A-FA56-4504-A034-333FE735A7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64B0EF5C-DD76-42A5-8F1F-3633CBD8DC55}"/>
              </a:ext>
            </a:extLst>
          </p:cNvPr>
          <p:cNvSpPr>
            <a:spLocks noGrp="1"/>
          </p:cNvSpPr>
          <p:nvPr>
            <p:ph type="dt" sz="half" idx="10"/>
          </p:nvPr>
        </p:nvSpPr>
        <p:spPr/>
        <p:txBody>
          <a:bodyPr/>
          <a:lstStyle/>
          <a:p>
            <a:fld id="{5DA63536-46F8-47A2-A143-AF086425A035}" type="datetime1">
              <a:rPr lang="en-IN" smtClean="0"/>
              <a:t>23-06-2025</a:t>
            </a:fld>
            <a:endParaRPr lang="en-IN"/>
          </a:p>
        </p:txBody>
      </p:sp>
      <p:sp>
        <p:nvSpPr>
          <p:cNvPr id="5" name="Footer Placeholder 4">
            <a:extLst>
              <a:ext uri="{FF2B5EF4-FFF2-40B4-BE49-F238E27FC236}">
                <a16:creationId xmlns:a16="http://schemas.microsoft.com/office/drawing/2014/main" id="{9F0BEC2E-D3CD-477C-8FE9-AF4E835C4F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29A476-B8AC-4AF1-9071-369616FC53D0}"/>
              </a:ext>
            </a:extLst>
          </p:cNvPr>
          <p:cNvSpPr>
            <a:spLocks noGrp="1"/>
          </p:cNvSpPr>
          <p:nvPr>
            <p:ph type="sldNum" sz="quarter" idx="12"/>
          </p:nvPr>
        </p:nvSpPr>
        <p:spPr/>
        <p:txBody>
          <a:bodyPr/>
          <a:lstStyle>
            <a:lvl1pPr>
              <a:defRPr sz="1800">
                <a:solidFill>
                  <a:schemeClr val="tx1"/>
                </a:solidFill>
              </a:defRPr>
            </a:lvl1pPr>
          </a:lstStyle>
          <a:p>
            <a:r>
              <a:rPr lang="en-US" dirty="0"/>
              <a:t>1</a:t>
            </a:r>
            <a:endParaRPr lang="en-IN" dirty="0"/>
          </a:p>
        </p:txBody>
      </p:sp>
      <p:sp>
        <p:nvSpPr>
          <p:cNvPr id="7" name="Title 6">
            <a:extLst>
              <a:ext uri="{FF2B5EF4-FFF2-40B4-BE49-F238E27FC236}">
                <a16:creationId xmlns:a16="http://schemas.microsoft.com/office/drawing/2014/main" id="{6BC2B992-D949-4CAF-A47E-C478682C86FC}"/>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96574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AC93-E549-444E-B7E9-690D044C32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C73E4B-9A82-4D0C-BC11-6B56C060A3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01560D-DDA5-4189-B812-451A9B6EB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13FA5C-8499-41BE-BE79-99BBBD0F0F11}"/>
              </a:ext>
            </a:extLst>
          </p:cNvPr>
          <p:cNvSpPr>
            <a:spLocks noGrp="1"/>
          </p:cNvSpPr>
          <p:nvPr>
            <p:ph type="dt" sz="half" idx="10"/>
          </p:nvPr>
        </p:nvSpPr>
        <p:spPr/>
        <p:txBody>
          <a:bodyPr/>
          <a:lstStyle/>
          <a:p>
            <a:fld id="{47604240-4BD7-4059-B2AE-9607BE61C8E6}" type="datetime1">
              <a:rPr lang="en-IN" smtClean="0"/>
              <a:t>23-06-2025</a:t>
            </a:fld>
            <a:endParaRPr lang="en-IN"/>
          </a:p>
        </p:txBody>
      </p:sp>
      <p:sp>
        <p:nvSpPr>
          <p:cNvPr id="6" name="Footer Placeholder 5">
            <a:extLst>
              <a:ext uri="{FF2B5EF4-FFF2-40B4-BE49-F238E27FC236}">
                <a16:creationId xmlns:a16="http://schemas.microsoft.com/office/drawing/2014/main" id="{995A3C5B-8A49-4634-8A5E-EC38C59305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F9BE8A-485F-4CBE-9290-917E81AC1980}"/>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13237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E68B-6257-4DE3-9EC6-80B022B32E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FB1FBD-A845-4FA2-84EC-A123206CE5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F89E02-BDA1-440E-9139-1E21FB0A7D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69734D-31F4-4246-AD44-A49660632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2AF79A-ACAF-4DC0-8130-BF3BBEE4A1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C3AE15-88DB-46EE-8738-1C43122453DB}"/>
              </a:ext>
            </a:extLst>
          </p:cNvPr>
          <p:cNvSpPr>
            <a:spLocks noGrp="1"/>
          </p:cNvSpPr>
          <p:nvPr>
            <p:ph type="dt" sz="half" idx="10"/>
          </p:nvPr>
        </p:nvSpPr>
        <p:spPr/>
        <p:txBody>
          <a:bodyPr/>
          <a:lstStyle/>
          <a:p>
            <a:fld id="{BD83C9E9-CE3F-4FFA-8EA8-A3DB7E3CF5F0}" type="datetime1">
              <a:rPr lang="en-IN" smtClean="0"/>
              <a:t>23-06-2025</a:t>
            </a:fld>
            <a:endParaRPr lang="en-IN"/>
          </a:p>
        </p:txBody>
      </p:sp>
      <p:sp>
        <p:nvSpPr>
          <p:cNvPr id="8" name="Footer Placeholder 7">
            <a:extLst>
              <a:ext uri="{FF2B5EF4-FFF2-40B4-BE49-F238E27FC236}">
                <a16:creationId xmlns:a16="http://schemas.microsoft.com/office/drawing/2014/main" id="{501ABAD2-2187-4630-AD1E-AD808E04DC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0CB9A2-BD29-4EA0-838F-947F7F70EBA5}"/>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328612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DDD-3329-422C-BFE2-7FEB5E8D7C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00F863-77BB-4DDE-8C94-C16E77D025D7}"/>
              </a:ext>
            </a:extLst>
          </p:cNvPr>
          <p:cNvSpPr>
            <a:spLocks noGrp="1"/>
          </p:cNvSpPr>
          <p:nvPr>
            <p:ph type="dt" sz="half" idx="10"/>
          </p:nvPr>
        </p:nvSpPr>
        <p:spPr/>
        <p:txBody>
          <a:bodyPr/>
          <a:lstStyle/>
          <a:p>
            <a:fld id="{9BFBC41B-511A-46DC-A692-EC6F45E8E7E8}" type="datetime1">
              <a:rPr lang="en-IN" smtClean="0"/>
              <a:t>23-06-2025</a:t>
            </a:fld>
            <a:endParaRPr lang="en-IN"/>
          </a:p>
        </p:txBody>
      </p:sp>
      <p:sp>
        <p:nvSpPr>
          <p:cNvPr id="4" name="Footer Placeholder 3">
            <a:extLst>
              <a:ext uri="{FF2B5EF4-FFF2-40B4-BE49-F238E27FC236}">
                <a16:creationId xmlns:a16="http://schemas.microsoft.com/office/drawing/2014/main" id="{BE69C426-0557-4FFE-9254-AD004B737C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CF9890-B7D0-4A0D-A6A9-DBBA384A5E6D}"/>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399459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62CD3D-6453-4EA1-B050-6C8F562BD20B}"/>
              </a:ext>
            </a:extLst>
          </p:cNvPr>
          <p:cNvSpPr>
            <a:spLocks noGrp="1"/>
          </p:cNvSpPr>
          <p:nvPr>
            <p:ph type="dt" sz="half" idx="10"/>
          </p:nvPr>
        </p:nvSpPr>
        <p:spPr/>
        <p:txBody>
          <a:bodyPr/>
          <a:lstStyle/>
          <a:p>
            <a:fld id="{4838B970-8119-47E3-B56D-86B49F5C13F4}" type="datetime1">
              <a:rPr lang="en-IN" smtClean="0"/>
              <a:t>23-06-2025</a:t>
            </a:fld>
            <a:endParaRPr lang="en-IN"/>
          </a:p>
        </p:txBody>
      </p:sp>
      <p:sp>
        <p:nvSpPr>
          <p:cNvPr id="3" name="Footer Placeholder 2">
            <a:extLst>
              <a:ext uri="{FF2B5EF4-FFF2-40B4-BE49-F238E27FC236}">
                <a16:creationId xmlns:a16="http://schemas.microsoft.com/office/drawing/2014/main" id="{F38B5C7A-ADB6-48C6-AE51-F4091FC1D9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4ADD49-BA00-42B0-BF52-92E23B5900D7}"/>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82263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83D0-B84B-4933-A2DA-66D942E6B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EC9D4E-BFFB-4545-BDF4-E03659C6A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11789E-51A5-4795-8BB4-5C2F83696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81F9-8636-405B-8662-B1C8AEC0326B}"/>
              </a:ext>
            </a:extLst>
          </p:cNvPr>
          <p:cNvSpPr>
            <a:spLocks noGrp="1"/>
          </p:cNvSpPr>
          <p:nvPr>
            <p:ph type="dt" sz="half" idx="10"/>
          </p:nvPr>
        </p:nvSpPr>
        <p:spPr/>
        <p:txBody>
          <a:bodyPr/>
          <a:lstStyle/>
          <a:p>
            <a:fld id="{A721A955-94C6-4175-994C-748926D33890}" type="datetime1">
              <a:rPr lang="en-IN" smtClean="0"/>
              <a:t>23-06-2025</a:t>
            </a:fld>
            <a:endParaRPr lang="en-IN"/>
          </a:p>
        </p:txBody>
      </p:sp>
      <p:sp>
        <p:nvSpPr>
          <p:cNvPr id="6" name="Footer Placeholder 5">
            <a:extLst>
              <a:ext uri="{FF2B5EF4-FFF2-40B4-BE49-F238E27FC236}">
                <a16:creationId xmlns:a16="http://schemas.microsoft.com/office/drawing/2014/main" id="{5125A990-C4E1-4BB6-8FC4-4158069A4B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1AB47C-9D36-43A2-807D-E163A020DD0B}"/>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104864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EB0A-2AA8-4504-8A2F-A4EF17CEF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AFAE67-585D-40BD-9D0C-7EDD8BE06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256064-9B0C-4B4F-B273-56A001CBD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969C0-3220-4442-B069-BCC16F36883C}"/>
              </a:ext>
            </a:extLst>
          </p:cNvPr>
          <p:cNvSpPr>
            <a:spLocks noGrp="1"/>
          </p:cNvSpPr>
          <p:nvPr>
            <p:ph type="dt" sz="half" idx="10"/>
          </p:nvPr>
        </p:nvSpPr>
        <p:spPr/>
        <p:txBody>
          <a:bodyPr/>
          <a:lstStyle/>
          <a:p>
            <a:fld id="{E4D7FB94-A1EE-4AB8-BCE3-A0BE9AA80749}" type="datetime1">
              <a:rPr lang="en-IN" smtClean="0"/>
              <a:t>23-06-2025</a:t>
            </a:fld>
            <a:endParaRPr lang="en-IN"/>
          </a:p>
        </p:txBody>
      </p:sp>
      <p:sp>
        <p:nvSpPr>
          <p:cNvPr id="6" name="Footer Placeholder 5">
            <a:extLst>
              <a:ext uri="{FF2B5EF4-FFF2-40B4-BE49-F238E27FC236}">
                <a16:creationId xmlns:a16="http://schemas.microsoft.com/office/drawing/2014/main" id="{443FEF06-4A97-4B87-A360-9A64107BB7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9801A8-A603-4F3B-B79B-EC895F2CD939}"/>
              </a:ext>
            </a:extLst>
          </p:cNvPr>
          <p:cNvSpPr>
            <a:spLocks noGrp="1"/>
          </p:cNvSpPr>
          <p:nvPr>
            <p:ph type="sldNum" sz="quarter" idx="12"/>
          </p:nvPr>
        </p:nvSpPr>
        <p:spPr/>
        <p:txBody>
          <a:bodyPr/>
          <a:lstStyle/>
          <a:p>
            <a:fld id="{DAED7E48-6757-4C2D-9900-A33DB34A9D37}" type="slidenum">
              <a:rPr lang="en-IN" smtClean="0"/>
              <a:t>‹#›</a:t>
            </a:fld>
            <a:endParaRPr lang="en-IN"/>
          </a:p>
        </p:txBody>
      </p:sp>
    </p:spTree>
    <p:extLst>
      <p:ext uri="{BB962C8B-B14F-4D97-AF65-F5344CB8AC3E}">
        <p14:creationId xmlns:p14="http://schemas.microsoft.com/office/powerpoint/2010/main" val="148405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1ABA9F-7082-416D-9993-39D0EC08E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6CF06A-6020-4469-8134-F9314A137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61AB0-7267-4798-8EFD-C9C378DDB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D7747-872F-4D3A-88FC-E697CD4CC005}" type="datetime1">
              <a:rPr lang="en-IN" smtClean="0"/>
              <a:t>23-06-2025</a:t>
            </a:fld>
            <a:endParaRPr lang="en-IN"/>
          </a:p>
        </p:txBody>
      </p:sp>
      <p:sp>
        <p:nvSpPr>
          <p:cNvPr id="5" name="Footer Placeholder 4">
            <a:extLst>
              <a:ext uri="{FF2B5EF4-FFF2-40B4-BE49-F238E27FC236}">
                <a16:creationId xmlns:a16="http://schemas.microsoft.com/office/drawing/2014/main" id="{05E8DF4B-64E8-48A2-B52D-F21FDD13F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DE40BE-BC14-49DF-9BB4-2D4221B9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D7E48-6757-4C2D-9900-A33DB34A9D37}" type="slidenum">
              <a:rPr lang="en-IN" smtClean="0"/>
              <a:t>‹#›</a:t>
            </a:fld>
            <a:endParaRPr lang="en-IN"/>
          </a:p>
        </p:txBody>
      </p:sp>
    </p:spTree>
    <p:extLst>
      <p:ext uri="{BB962C8B-B14F-4D97-AF65-F5344CB8AC3E}">
        <p14:creationId xmlns:p14="http://schemas.microsoft.com/office/powerpoint/2010/main" val="7978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oot%20areas.doc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result%20video.mp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oot%20types%20new%20one.xls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EF0EF-14AD-CC00-4C21-76C0145B8E15}"/>
              </a:ext>
            </a:extLst>
          </p:cNvPr>
          <p:cNvSpPr txBox="1">
            <a:spLocks noGrp="1"/>
          </p:cNvSpPr>
          <p:nvPr>
            <p:ph type="ctrTitle" idx="4294967295"/>
          </p:nvPr>
        </p:nvSpPr>
        <p:spPr>
          <a:xfrm>
            <a:off x="1253765" y="1914215"/>
            <a:ext cx="9144000" cy="2387600"/>
          </a:xfrm>
          <a:prstGeom prst="rect">
            <a:avLst/>
          </a:prstGeom>
          <a:solidFill>
            <a:schemeClr val="bg2"/>
          </a:solidFill>
        </p:spPr>
        <p:txBody>
          <a:bodyPr wrap="square" rtlCol="0">
            <a:spAutoFit/>
          </a:bodyPr>
          <a:lstStyle/>
          <a:p>
            <a:pPr algn="ctr"/>
            <a:r>
              <a:rPr lang="en-US" sz="3400" b="1" dirty="0">
                <a:latin typeface="Bodoni MT" panose="02070603080606020203" pitchFamily="18" charset="0"/>
              </a:rPr>
              <a:t>SENSOR BASED SOLUTION FOR FOOT RELATED PROBLEM</a:t>
            </a:r>
          </a:p>
        </p:txBody>
      </p:sp>
    </p:spTree>
    <p:extLst>
      <p:ext uri="{BB962C8B-B14F-4D97-AF65-F5344CB8AC3E}">
        <p14:creationId xmlns:p14="http://schemas.microsoft.com/office/powerpoint/2010/main" val="2624597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A3B-0D62-CBA1-F7DC-24DFD7CBFFB1}"/>
              </a:ext>
            </a:extLst>
          </p:cNvPr>
          <p:cNvSpPr>
            <a:spLocks noGrp="1"/>
          </p:cNvSpPr>
          <p:nvPr>
            <p:ph type="title"/>
          </p:nvPr>
        </p:nvSpPr>
        <p:spPr>
          <a:xfrm>
            <a:off x="0" y="125866"/>
            <a:ext cx="12192000" cy="942392"/>
          </a:xfrm>
        </p:spPr>
        <p:txBody>
          <a:bodyPr/>
          <a:lstStyle/>
          <a:p>
            <a:pPr algn="ctr"/>
            <a:r>
              <a:rPr lang="en-US" b="1" dirty="0">
                <a:latin typeface="Times New Roman" panose="02020603050405020304" pitchFamily="18" charset="0"/>
                <a:cs typeface="Times New Roman" panose="02020603050405020304" pitchFamily="18" charset="0"/>
              </a:rPr>
              <a:t>WORKING OF THE FSR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B5C3CD-642F-0361-46BD-69FB4ADE5F43}"/>
              </a:ext>
            </a:extLst>
          </p:cNvPr>
          <p:cNvSpPr>
            <a:spLocks noGrp="1"/>
          </p:cNvSpPr>
          <p:nvPr>
            <p:ph idx="1"/>
          </p:nvPr>
        </p:nvSpPr>
        <p:spPr>
          <a:xfrm>
            <a:off x="670249" y="1116498"/>
            <a:ext cx="10515600" cy="1365445"/>
          </a:xfrm>
        </p:spPr>
        <p:txBody>
          <a:bodyPr>
            <a:normAutofit fontScale="92500" lnSpcReduction="10000"/>
          </a:bodyPr>
          <a:lstStyle/>
          <a:p>
            <a:pPr algn="just"/>
            <a:r>
              <a:rPr lang="en-US" sz="2600" dirty="0">
                <a:solidFill>
                  <a:srgbClr val="333333"/>
                </a:solidFill>
                <a:latin typeface="Times New Roman" panose="02020603050405020304" pitchFamily="18" charset="0"/>
                <a:cs typeface="Times New Roman" panose="02020603050405020304" pitchFamily="18" charset="0"/>
              </a:rPr>
              <a:t>A</a:t>
            </a:r>
            <a:r>
              <a:rPr lang="en-US" sz="2600" b="0" i="0" dirty="0">
                <a:solidFill>
                  <a:srgbClr val="333333"/>
                </a:solidFill>
                <a:effectLst/>
                <a:latin typeface="Times New Roman" panose="02020603050405020304" pitchFamily="18" charset="0"/>
                <a:cs typeface="Times New Roman" panose="02020603050405020304" pitchFamily="18" charset="0"/>
              </a:rPr>
              <a:t>s the resistance of the FSR decreases, the total resistance of the FSR and the constant resistor decreases. That means that the current flowing through both resistors </a:t>
            </a:r>
            <a:r>
              <a:rPr lang="en-US" sz="2600" b="0" i="1" dirty="0">
                <a:solidFill>
                  <a:srgbClr val="333333"/>
                </a:solidFill>
                <a:effectLst/>
                <a:latin typeface="Times New Roman" panose="02020603050405020304" pitchFamily="18" charset="0"/>
                <a:cs typeface="Times New Roman" panose="02020603050405020304" pitchFamily="18" charset="0"/>
              </a:rPr>
              <a:t>increases</a:t>
            </a:r>
            <a:r>
              <a:rPr lang="en-US" sz="2600" b="0" i="0" dirty="0">
                <a:solidFill>
                  <a:srgbClr val="333333"/>
                </a:solidFill>
                <a:effectLst/>
                <a:latin typeface="Times New Roman" panose="02020603050405020304" pitchFamily="18" charset="0"/>
                <a:cs typeface="Times New Roman" panose="02020603050405020304" pitchFamily="18" charset="0"/>
              </a:rPr>
              <a:t> which in turn causes the voltage across the fixed 10K resistor to increase. </a:t>
            </a:r>
            <a:endParaRPr lang="en-IN"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2A76790-DA7D-74B0-FC15-F9E4120E7042}"/>
              </a:ext>
            </a:extLst>
          </p:cNvPr>
          <p:cNvSpPr>
            <a:spLocks noGrp="1"/>
          </p:cNvSpPr>
          <p:nvPr>
            <p:ph type="sldNum" sz="quarter" idx="12"/>
          </p:nvPr>
        </p:nvSpPr>
        <p:spPr/>
        <p:txBody>
          <a:bodyPr/>
          <a:lstStyle/>
          <a:p>
            <a:fld id="{DAED7E48-6757-4C2D-9900-A33DB34A9D37}" type="slidenum">
              <a:rPr lang="en-IN" smtClean="0"/>
              <a:pPr/>
              <a:t>10</a:t>
            </a:fld>
            <a:endParaRPr lang="en-IN" dirty="0"/>
          </a:p>
        </p:txBody>
      </p:sp>
      <p:graphicFrame>
        <p:nvGraphicFramePr>
          <p:cNvPr id="5" name="Table 4">
            <a:extLst>
              <a:ext uri="{FF2B5EF4-FFF2-40B4-BE49-F238E27FC236}">
                <a16:creationId xmlns:a16="http://schemas.microsoft.com/office/drawing/2014/main" id="{BD4692F7-03F8-4D61-ABB8-48DD57E5BDD8}"/>
              </a:ext>
            </a:extLst>
          </p:cNvPr>
          <p:cNvGraphicFramePr>
            <a:graphicFrameLocks noGrp="1"/>
          </p:cNvGraphicFramePr>
          <p:nvPr>
            <p:extLst>
              <p:ext uri="{D42A27DB-BD31-4B8C-83A1-F6EECF244321}">
                <p14:modId xmlns:p14="http://schemas.microsoft.com/office/powerpoint/2010/main" val="2508502758"/>
              </p:ext>
            </p:extLst>
          </p:nvPr>
        </p:nvGraphicFramePr>
        <p:xfrm>
          <a:off x="1203649" y="2371184"/>
          <a:ext cx="9982200" cy="2682240"/>
        </p:xfrm>
        <a:graphic>
          <a:graphicData uri="http://schemas.openxmlformats.org/drawingml/2006/table">
            <a:tbl>
              <a:tblPr/>
              <a:tblGrid>
                <a:gridCol w="1648150">
                  <a:extLst>
                    <a:ext uri="{9D8B030D-6E8A-4147-A177-3AD203B41FA5}">
                      <a16:colId xmlns:a16="http://schemas.microsoft.com/office/drawing/2014/main" val="421320787"/>
                    </a:ext>
                  </a:extLst>
                </a:gridCol>
                <a:gridCol w="1692209">
                  <a:extLst>
                    <a:ext uri="{9D8B030D-6E8A-4147-A177-3AD203B41FA5}">
                      <a16:colId xmlns:a16="http://schemas.microsoft.com/office/drawing/2014/main" val="790836694"/>
                    </a:ext>
                  </a:extLst>
                </a:gridCol>
                <a:gridCol w="1641411">
                  <a:extLst>
                    <a:ext uri="{9D8B030D-6E8A-4147-A177-3AD203B41FA5}">
                      <a16:colId xmlns:a16="http://schemas.microsoft.com/office/drawing/2014/main" val="3276252406"/>
                    </a:ext>
                  </a:extLst>
                </a:gridCol>
                <a:gridCol w="1666810">
                  <a:extLst>
                    <a:ext uri="{9D8B030D-6E8A-4147-A177-3AD203B41FA5}">
                      <a16:colId xmlns:a16="http://schemas.microsoft.com/office/drawing/2014/main" val="1797878450"/>
                    </a:ext>
                  </a:extLst>
                </a:gridCol>
                <a:gridCol w="1666810">
                  <a:extLst>
                    <a:ext uri="{9D8B030D-6E8A-4147-A177-3AD203B41FA5}">
                      <a16:colId xmlns:a16="http://schemas.microsoft.com/office/drawing/2014/main" val="200553463"/>
                    </a:ext>
                  </a:extLst>
                </a:gridCol>
                <a:gridCol w="1666810">
                  <a:extLst>
                    <a:ext uri="{9D8B030D-6E8A-4147-A177-3AD203B41FA5}">
                      <a16:colId xmlns:a16="http://schemas.microsoft.com/office/drawing/2014/main" val="3426636689"/>
                    </a:ext>
                  </a:extLst>
                </a:gridCol>
              </a:tblGrid>
              <a:tr h="552202">
                <a:tc>
                  <a:txBody>
                    <a:bodyPr/>
                    <a:lstStyle/>
                    <a:p>
                      <a:r>
                        <a:rPr lang="en-IN">
                          <a:effectLst/>
                        </a:rPr>
                        <a:t>Force (lb)</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Force (N)</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dirty="0">
                          <a:effectLst/>
                        </a:rPr>
                        <a:t>FSR Resistance</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(FSR + R) ohm</a:t>
                      </a:r>
                      <a:br>
                        <a:rPr lang="en-IN">
                          <a:effectLst/>
                        </a:rPr>
                      </a:br>
                      <a:endParaRPr lang="en-IN">
                        <a:effectLst/>
                      </a:endParaRP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Current thru FSR+R</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Voltage across R</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414993393"/>
                  </a:ext>
                </a:extLst>
              </a:tr>
              <a:tr h="315544">
                <a:tc>
                  <a:txBody>
                    <a:bodyPr/>
                    <a:lstStyle/>
                    <a:p>
                      <a:r>
                        <a:rPr lang="en-IN">
                          <a:effectLst/>
                        </a:rPr>
                        <a:t>None</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None</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Infinite</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dirty="0">
                          <a:effectLst/>
                        </a:rPr>
                        <a:t>Infinite</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0 mA</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dirty="0">
                          <a:effectLst/>
                        </a:rPr>
                        <a:t>0V</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40472965"/>
                  </a:ext>
                </a:extLst>
              </a:tr>
              <a:tr h="315544">
                <a:tc>
                  <a:txBody>
                    <a:bodyPr/>
                    <a:lstStyle/>
                    <a:p>
                      <a:r>
                        <a:rPr lang="en-IN">
                          <a:effectLst/>
                        </a:rPr>
                        <a:t>0.04 lb</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0.2 N</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30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40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dirty="0">
                          <a:effectLst/>
                        </a:rPr>
                        <a:t>0.13 mA</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dirty="0">
                          <a:effectLst/>
                        </a:rPr>
                        <a:t>1.3 V</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5324285"/>
                  </a:ext>
                </a:extLst>
              </a:tr>
              <a:tr h="315544">
                <a:tc>
                  <a:txBody>
                    <a:bodyPr/>
                    <a:lstStyle/>
                    <a:p>
                      <a:r>
                        <a:rPr lang="en-IN">
                          <a:effectLst/>
                        </a:rPr>
                        <a:t>0.22 lb</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dirty="0">
                          <a:effectLst/>
                        </a:rPr>
                        <a:t>1 N</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6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16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0.31 mA</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3.1 V</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3731545"/>
                  </a:ext>
                </a:extLst>
              </a:tr>
              <a:tr h="315544">
                <a:tc>
                  <a:txBody>
                    <a:bodyPr/>
                    <a:lstStyle/>
                    <a:p>
                      <a:r>
                        <a:rPr lang="en-IN">
                          <a:effectLst/>
                        </a:rPr>
                        <a:t>2.2 lb</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10 N</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1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11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0.45 mA</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4.5 V</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87721992"/>
                  </a:ext>
                </a:extLst>
              </a:tr>
              <a:tr h="499612">
                <a:tc>
                  <a:txBody>
                    <a:bodyPr/>
                    <a:lstStyle/>
                    <a:p>
                      <a:r>
                        <a:rPr lang="en-IN" dirty="0">
                          <a:effectLst/>
                        </a:rPr>
                        <a:t>22 lb</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dirty="0">
                          <a:effectLst/>
                        </a:rPr>
                        <a:t>100 N</a:t>
                      </a:r>
                    </a:p>
                  </a:txBody>
                  <a:tcPr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r>
                        <a:rPr lang="en-IN">
                          <a:effectLst/>
                        </a:rPr>
                        <a:t>250 ohm</a:t>
                      </a:r>
                      <a:br>
                        <a:rPr lang="en-IN">
                          <a:effectLst/>
                        </a:rPr>
                      </a:br>
                      <a:endParaRPr lang="en-IN">
                        <a:effectLst/>
                      </a:endParaRP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10.25 Kohm</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a:effectLst/>
                        </a:rPr>
                        <a:t>0.49 mA</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IN" dirty="0">
                          <a:effectLst/>
                        </a:rPr>
                        <a:t>4.9 V</a:t>
                      </a:r>
                    </a:p>
                  </a:txBody>
                  <a:tcPr marL="15240" marR="15240" marT="15240" marB="152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74207612"/>
                  </a:ext>
                </a:extLst>
              </a:tr>
            </a:tbl>
          </a:graphicData>
        </a:graphic>
      </p:graphicFrame>
      <p:sp>
        <p:nvSpPr>
          <p:cNvPr id="6" name="TextBox 5">
            <a:extLst>
              <a:ext uri="{FF2B5EF4-FFF2-40B4-BE49-F238E27FC236}">
                <a16:creationId xmlns:a16="http://schemas.microsoft.com/office/drawing/2014/main" id="{303DE9C7-679F-3BBD-9D25-072CD852B46D}"/>
              </a:ext>
            </a:extLst>
          </p:cNvPr>
          <p:cNvSpPr txBox="1"/>
          <p:nvPr/>
        </p:nvSpPr>
        <p:spPr>
          <a:xfrm>
            <a:off x="670249" y="5053424"/>
            <a:ext cx="10515600" cy="103053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voltage change can be determined by the formula:</a:t>
            </a:r>
          </a:p>
          <a:p>
            <a:pPr algn="ctr">
              <a:lnSpc>
                <a:spcPct val="150000"/>
              </a:lnSpc>
            </a:pPr>
            <a:r>
              <a:rPr lang="pt-BR" sz="2800" b="1" i="0" dirty="0">
                <a:solidFill>
                  <a:srgbClr val="1E1E1E"/>
                </a:solidFill>
                <a:effectLst/>
                <a:latin typeface="Times New Roman" panose="02020603050405020304" pitchFamily="18" charset="0"/>
                <a:cs typeface="Times New Roman" panose="02020603050405020304" pitchFamily="18" charset="0"/>
              </a:rPr>
              <a:t>Vout = Vcc * R / (R + Rfsr)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34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453E-BF87-06F9-79D9-E24D19C4B93C}"/>
              </a:ext>
            </a:extLst>
          </p:cNvPr>
          <p:cNvSpPr>
            <a:spLocks noGrp="1"/>
          </p:cNvSpPr>
          <p:nvPr>
            <p:ph type="title"/>
          </p:nvPr>
        </p:nvSpPr>
        <p:spPr>
          <a:xfrm>
            <a:off x="0" y="0"/>
            <a:ext cx="12192000" cy="960699"/>
          </a:xfrm>
        </p:spPr>
        <p:txBody>
          <a:bodyPr/>
          <a:lstStyle/>
          <a:p>
            <a:pPr algn="ctr"/>
            <a:r>
              <a:rPr lang="en-US" b="1" dirty="0">
                <a:latin typeface="Times New Roman" panose="02020603050405020304" pitchFamily="18" charset="0"/>
                <a:cs typeface="Times New Roman" panose="02020603050405020304" pitchFamily="18" charset="0"/>
              </a:rPr>
              <a:t>FSR SENSOR CIRCUIT AND GRAPH</a:t>
            </a:r>
            <a:endParaRPr lang="en-IN"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2DAF1F7-CF92-646F-8C37-D56FC2272171}"/>
              </a:ext>
            </a:extLst>
          </p:cNvPr>
          <p:cNvSpPr>
            <a:spLocks noGrp="1"/>
          </p:cNvSpPr>
          <p:nvPr>
            <p:ph type="sldNum" sz="quarter" idx="12"/>
          </p:nvPr>
        </p:nvSpPr>
        <p:spPr/>
        <p:txBody>
          <a:bodyPr/>
          <a:lstStyle/>
          <a:p>
            <a:fld id="{DAED7E48-6757-4C2D-9900-A33DB34A9D37}" type="slidenum">
              <a:rPr lang="en-IN" smtClean="0"/>
              <a:pPr/>
              <a:t>11</a:t>
            </a:fld>
            <a:endParaRPr lang="en-IN" dirty="0"/>
          </a:p>
        </p:txBody>
      </p:sp>
      <p:sp>
        <p:nvSpPr>
          <p:cNvPr id="7" name="TextBox 6">
            <a:extLst>
              <a:ext uri="{FF2B5EF4-FFF2-40B4-BE49-F238E27FC236}">
                <a16:creationId xmlns:a16="http://schemas.microsoft.com/office/drawing/2014/main" id="{64F939EC-F687-93D0-816F-19A9242F5A15}"/>
              </a:ext>
            </a:extLst>
          </p:cNvPr>
          <p:cNvSpPr txBox="1"/>
          <p:nvPr/>
        </p:nvSpPr>
        <p:spPr>
          <a:xfrm>
            <a:off x="729205" y="1169043"/>
            <a:ext cx="5366795" cy="5187307"/>
          </a:xfrm>
          <a:prstGeom prst="rect">
            <a:avLst/>
          </a:prstGeom>
          <a:noFill/>
        </p:spPr>
        <p:txBody>
          <a:bodyPr wrap="square" rtlCol="0">
            <a:spAutoFit/>
          </a:bodyPr>
          <a:lstStyle/>
          <a:p>
            <a:endParaRPr lang="en-IN" dirty="0"/>
          </a:p>
        </p:txBody>
      </p:sp>
      <p:sp>
        <p:nvSpPr>
          <p:cNvPr id="9" name="Arrow: Right 8">
            <a:extLst>
              <a:ext uri="{FF2B5EF4-FFF2-40B4-BE49-F238E27FC236}">
                <a16:creationId xmlns:a16="http://schemas.microsoft.com/office/drawing/2014/main" id="{2468C043-837E-6A2E-2C5D-0DFF61826539}"/>
              </a:ext>
            </a:extLst>
          </p:cNvPr>
          <p:cNvSpPr/>
          <p:nvPr/>
        </p:nvSpPr>
        <p:spPr>
          <a:xfrm>
            <a:off x="4945224" y="2164702"/>
            <a:ext cx="1150776" cy="326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0047B01-EC62-E319-92DF-5806A264A23F}"/>
              </a:ext>
            </a:extLst>
          </p:cNvPr>
          <p:cNvSpPr txBox="1"/>
          <p:nvPr/>
        </p:nvSpPr>
        <p:spPr>
          <a:xfrm>
            <a:off x="373224" y="4934752"/>
            <a:ext cx="10646229" cy="1261884"/>
          </a:xfrm>
          <a:prstGeom prst="rect">
            <a:avLst/>
          </a:prstGeom>
          <a:noFill/>
        </p:spPr>
        <p:txBody>
          <a:bodyPr wrap="square" rtlCol="0">
            <a:spAutoFit/>
          </a:bodyPr>
          <a:lstStyle/>
          <a:p>
            <a:pPr marL="285750" indent="-285750">
              <a:buFont typeface="Arial" panose="020B0604020202020204" pitchFamily="34" charset="0"/>
              <a:buChar char="•"/>
            </a:pPr>
            <a:r>
              <a:rPr lang="en-US" sz="1900" b="0" i="0" dirty="0">
                <a:solidFill>
                  <a:srgbClr val="1E1E1E"/>
                </a:solidFill>
                <a:effectLst/>
                <a:latin typeface="Times New Roman" panose="02020603050405020304" pitchFamily="18" charset="0"/>
                <a:cs typeface="Times New Roman" panose="02020603050405020304" pitchFamily="18" charset="0"/>
              </a:rPr>
              <a:t>The graph below displays </a:t>
            </a:r>
            <a:r>
              <a:rPr lang="en-US" sz="1900" b="0" i="0">
                <a:solidFill>
                  <a:srgbClr val="1E1E1E"/>
                </a:solidFill>
                <a:effectLst/>
                <a:latin typeface="Times New Roman" panose="02020603050405020304" pitchFamily="18" charset="0"/>
                <a:cs typeface="Times New Roman" panose="02020603050405020304" pitchFamily="18" charset="0"/>
              </a:rPr>
              <a:t>the voltage </a:t>
            </a:r>
            <a:r>
              <a:rPr lang="en-US" sz="1900" b="0" i="0" dirty="0">
                <a:solidFill>
                  <a:srgbClr val="1E1E1E"/>
                </a:solidFill>
                <a:effectLst/>
                <a:latin typeface="Times New Roman" panose="02020603050405020304" pitchFamily="18" charset="0"/>
                <a:cs typeface="Times New Roman" panose="02020603050405020304" pitchFamily="18" charset="0"/>
              </a:rPr>
              <a:t>vs force curve for the FSR 400 series sensor.</a:t>
            </a:r>
          </a:p>
          <a:p>
            <a:pPr marL="285750" indent="-285750">
              <a:buFont typeface="Arial" panose="020B0604020202020204" pitchFamily="34" charset="0"/>
              <a:buChar char="•"/>
            </a:pPr>
            <a:r>
              <a:rPr lang="en-US" sz="1900" b="0" i="0" dirty="0">
                <a:solidFill>
                  <a:srgbClr val="1E1E1E"/>
                </a:solidFill>
                <a:effectLst/>
                <a:latin typeface="Times New Roman" panose="02020603050405020304" pitchFamily="18" charset="0"/>
                <a:cs typeface="Times New Roman" panose="02020603050405020304" pitchFamily="18" charset="0"/>
              </a:rPr>
              <a:t>The response is not linear. </a:t>
            </a:r>
          </a:p>
          <a:p>
            <a:pPr marL="285750" indent="-285750">
              <a:buFont typeface="Arial" panose="020B0604020202020204" pitchFamily="34" charset="0"/>
              <a:buChar char="•"/>
            </a:pPr>
            <a:r>
              <a:rPr lang="en-US" sz="1900" dirty="0">
                <a:solidFill>
                  <a:srgbClr val="1E1E1E"/>
                </a:solidFill>
                <a:latin typeface="Times New Roman" panose="02020603050405020304" pitchFamily="18" charset="0"/>
                <a:cs typeface="Times New Roman" panose="02020603050405020304" pitchFamily="18" charset="0"/>
              </a:rPr>
              <a:t>T</a:t>
            </a:r>
            <a:r>
              <a:rPr lang="en-US" sz="1900" b="0" i="0" dirty="0">
                <a:solidFill>
                  <a:srgbClr val="1E1E1E"/>
                </a:solidFill>
                <a:effectLst/>
                <a:latin typeface="Times New Roman" panose="02020603050405020304" pitchFamily="18" charset="0"/>
                <a:cs typeface="Times New Roman" panose="02020603050405020304" pitchFamily="18" charset="0"/>
              </a:rPr>
              <a:t>here is a </a:t>
            </a:r>
            <a:r>
              <a:rPr lang="en-US" sz="1900" dirty="0">
                <a:solidFill>
                  <a:srgbClr val="1E1E1E"/>
                </a:solidFill>
                <a:latin typeface="Times New Roman" panose="02020603050405020304" pitchFamily="18" charset="0"/>
                <a:cs typeface="Times New Roman" panose="02020603050405020304" pitchFamily="18" charset="0"/>
              </a:rPr>
              <a:t>spike</a:t>
            </a:r>
            <a:r>
              <a:rPr lang="en-US" sz="1900" b="0" i="0" dirty="0">
                <a:solidFill>
                  <a:srgbClr val="1E1E1E"/>
                </a:solidFill>
                <a:effectLst/>
                <a:latin typeface="Times New Roman" panose="02020603050405020304" pitchFamily="18" charset="0"/>
                <a:cs typeface="Times New Roman" panose="02020603050405020304" pitchFamily="18" charset="0"/>
              </a:rPr>
              <a:t> in </a:t>
            </a:r>
            <a:r>
              <a:rPr lang="en-US" sz="1900" dirty="0">
                <a:solidFill>
                  <a:srgbClr val="1E1E1E"/>
                </a:solidFill>
                <a:latin typeface="Times New Roman" panose="02020603050405020304" pitchFamily="18" charset="0"/>
                <a:cs typeface="Times New Roman" panose="02020603050405020304" pitchFamily="18" charset="0"/>
              </a:rPr>
              <a:t>voltage </a:t>
            </a:r>
            <a:r>
              <a:rPr lang="en-US" sz="1900" b="0" i="0" dirty="0">
                <a:solidFill>
                  <a:srgbClr val="1E1E1E"/>
                </a:solidFill>
                <a:effectLst/>
                <a:latin typeface="Times New Roman" panose="02020603050405020304" pitchFamily="18" charset="0"/>
                <a:cs typeface="Times New Roman" panose="02020603050405020304" pitchFamily="18" charset="0"/>
              </a:rPr>
              <a:t>when a small amount of pressure is applied. After that, the voltage is directly proportional to the applied force and saturates at one point. </a:t>
            </a:r>
            <a:endParaRPr lang="en-IN" sz="19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8E9A29-720B-A97B-9FBD-A1C0DA18862D}"/>
              </a:ext>
            </a:extLst>
          </p:cNvPr>
          <p:cNvSpPr txBox="1"/>
          <p:nvPr/>
        </p:nvSpPr>
        <p:spPr>
          <a:xfrm>
            <a:off x="1274647" y="4134314"/>
            <a:ext cx="3107093"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FSR Circuit</a:t>
            </a:r>
            <a:endParaRPr lang="en-IN" sz="2000" b="1" u="sng"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610F7B5-91C7-3D2E-926E-AFD93B46D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532" y="1101398"/>
            <a:ext cx="8725678" cy="37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8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660F-53F8-6F02-81F1-C6FE954AC2A6}"/>
              </a:ext>
            </a:extLst>
          </p:cNvPr>
          <p:cNvSpPr>
            <a:spLocks noGrp="1"/>
          </p:cNvSpPr>
          <p:nvPr>
            <p:ph type="title"/>
          </p:nvPr>
        </p:nvSpPr>
        <p:spPr>
          <a:xfrm>
            <a:off x="0" y="1"/>
            <a:ext cx="12192000" cy="1091681"/>
          </a:xfrm>
        </p:spPr>
        <p:txBody>
          <a:bodyPr>
            <a:normAutofit/>
          </a:bodyPr>
          <a:lstStyle/>
          <a:p>
            <a:pPr algn="ctr"/>
            <a:r>
              <a:rPr lang="en-US" sz="4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 ANALYSIS</a:t>
            </a:r>
            <a:endParaRPr lang="en-IN" sz="4800" b="1" u="sng" dirty="0">
              <a:effectLst>
                <a:outerShdw blurRad="38100" dist="38100" dir="2700000" algn="tl">
                  <a:srgbClr val="000000">
                    <a:alpha val="43137"/>
                  </a:srgbClr>
                </a:outerShdw>
              </a:effectLst>
              <a:latin typeface="Algerian" panose="04020705040A02060702" pitchFamily="82" charset="0"/>
            </a:endParaRPr>
          </a:p>
        </p:txBody>
      </p:sp>
      <p:pic>
        <p:nvPicPr>
          <p:cNvPr id="8" name="Content Placeholder 7">
            <a:hlinkClick r:id="rId2" action="ppaction://hlinkfile"/>
            <a:extLst>
              <a:ext uri="{FF2B5EF4-FFF2-40B4-BE49-F238E27FC236}">
                <a16:creationId xmlns:a16="http://schemas.microsoft.com/office/drawing/2014/main" id="{13B1180E-0008-B831-2504-5AFB319180BD}"/>
              </a:ext>
            </a:extLst>
          </p:cNvPr>
          <p:cNvPicPr>
            <a:picLocks noGrp="1" noChangeAspect="1"/>
          </p:cNvPicPr>
          <p:nvPr>
            <p:ph idx="1"/>
          </p:nvPr>
        </p:nvPicPr>
        <p:blipFill>
          <a:blip r:embed="rId3"/>
          <a:stretch>
            <a:fillRect/>
          </a:stretch>
        </p:blipFill>
        <p:spPr>
          <a:xfrm>
            <a:off x="955318" y="1091682"/>
            <a:ext cx="4689701" cy="5131836"/>
          </a:xfrm>
          <a:ln w="28575">
            <a:solidFill>
              <a:schemeClr val="tx1"/>
            </a:solidFill>
          </a:ln>
        </p:spPr>
      </p:pic>
      <p:sp>
        <p:nvSpPr>
          <p:cNvPr id="4" name="Slide Number Placeholder 3">
            <a:extLst>
              <a:ext uri="{FF2B5EF4-FFF2-40B4-BE49-F238E27FC236}">
                <a16:creationId xmlns:a16="http://schemas.microsoft.com/office/drawing/2014/main" id="{FA50B8DF-A4EF-6A3F-6011-F0D7A10C0958}"/>
              </a:ext>
            </a:extLst>
          </p:cNvPr>
          <p:cNvSpPr>
            <a:spLocks noGrp="1"/>
          </p:cNvSpPr>
          <p:nvPr>
            <p:ph type="sldNum" sz="quarter" idx="12"/>
          </p:nvPr>
        </p:nvSpPr>
        <p:spPr/>
        <p:txBody>
          <a:bodyPr/>
          <a:lstStyle/>
          <a:p>
            <a:fld id="{DAED7E48-6757-4C2D-9900-A33DB34A9D37}" type="slidenum">
              <a:rPr lang="en-IN" smtClean="0"/>
              <a:pPr/>
              <a:t>12</a:t>
            </a:fld>
            <a:endParaRPr lang="en-IN" dirty="0"/>
          </a:p>
        </p:txBody>
      </p:sp>
      <p:sp>
        <p:nvSpPr>
          <p:cNvPr id="9" name="TextBox 8">
            <a:extLst>
              <a:ext uri="{FF2B5EF4-FFF2-40B4-BE49-F238E27FC236}">
                <a16:creationId xmlns:a16="http://schemas.microsoft.com/office/drawing/2014/main" id="{28D5D946-BA04-453A-F132-300568836C55}"/>
              </a:ext>
            </a:extLst>
          </p:cNvPr>
          <p:cNvSpPr txBox="1"/>
          <p:nvPr/>
        </p:nvSpPr>
        <p:spPr>
          <a:xfrm>
            <a:off x="5980922" y="1143048"/>
            <a:ext cx="5255760" cy="2369880"/>
          </a:xfrm>
          <a:prstGeom prst="rect">
            <a:avLst/>
          </a:prstGeom>
          <a:solidFill>
            <a:schemeClr val="accent1">
              <a:lumMod val="20000"/>
              <a:lumOff val="80000"/>
            </a:schemeClr>
          </a:solidFill>
          <a:ln w="28575">
            <a:solidFill>
              <a:schemeClr val="tx1"/>
            </a:solidFill>
          </a:ln>
        </p:spPr>
        <p:txBody>
          <a:bodyPr wrap="square" rtlCol="0">
            <a:spAutoFit/>
          </a:bodyPr>
          <a:lstStyle/>
          <a:p>
            <a:pPr marL="285750" indent="-285750">
              <a:buFont typeface="Wingdings" panose="05000000000000000000" pitchFamily="2" charset="2"/>
              <a:buChar char="q"/>
            </a:pPr>
            <a:r>
              <a:rPr lang="en-IN" sz="2800" b="1" i="1" dirty="0">
                <a:latin typeface="Times New Roman" panose="02020603050405020304" pitchFamily="18" charset="0"/>
                <a:cs typeface="Times New Roman" panose="02020603050405020304" pitchFamily="18" charset="0"/>
              </a:rPr>
              <a:t>Components:</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4× FSR sensors (for S1–S4)</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Arduino UNO</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4× fixed resistors (usually 10k</a:t>
            </a:r>
            <a:r>
              <a:rPr lang="el-GR" sz="2000" i="1" dirty="0">
                <a:latin typeface="Times New Roman" panose="02020603050405020304" pitchFamily="18" charset="0"/>
                <a:cs typeface="Times New Roman" panose="02020603050405020304" pitchFamily="18" charset="0"/>
              </a:rPr>
              <a:t>Ω)</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Voltage divider circuits (1 per sensor)</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Power: 5V (from Arduino)</a:t>
            </a:r>
          </a:p>
          <a:p>
            <a:pPr marL="285750" indent="-285750">
              <a:buFont typeface="Wingdings" panose="05000000000000000000" pitchFamily="2" charset="2"/>
              <a:buChar char="§"/>
            </a:pPr>
            <a:r>
              <a:rPr lang="en-IN" sz="2000" i="1" dirty="0">
                <a:latin typeface="Times New Roman" panose="02020603050405020304" pitchFamily="18" charset="0"/>
                <a:cs typeface="Times New Roman" panose="02020603050405020304" pitchFamily="18" charset="0"/>
              </a:rPr>
              <a:t>ADC: Analog pins A0–A3</a:t>
            </a:r>
          </a:p>
        </p:txBody>
      </p:sp>
      <p:sp>
        <p:nvSpPr>
          <p:cNvPr id="10" name="TextBox 9">
            <a:extLst>
              <a:ext uri="{FF2B5EF4-FFF2-40B4-BE49-F238E27FC236}">
                <a16:creationId xmlns:a16="http://schemas.microsoft.com/office/drawing/2014/main" id="{75E2C76E-0FA9-2429-F50B-E1FF016F7D28}"/>
              </a:ext>
            </a:extLst>
          </p:cNvPr>
          <p:cNvSpPr txBox="1"/>
          <p:nvPr/>
        </p:nvSpPr>
        <p:spPr>
          <a:xfrm>
            <a:off x="5980922" y="3564294"/>
            <a:ext cx="5255760" cy="2646878"/>
          </a:xfrm>
          <a:prstGeom prst="rect">
            <a:avLst/>
          </a:prstGeom>
          <a:noFill/>
          <a:ln w="28575">
            <a:solidFill>
              <a:schemeClr val="tx1"/>
            </a:solidFill>
          </a:ln>
        </p:spPr>
        <p:txBody>
          <a:bodyPr wrap="square" rtlCol="0">
            <a:spAutoFit/>
          </a:bodyPr>
          <a:lstStyle/>
          <a:p>
            <a:pPr marL="342900" indent="-342900">
              <a:buFont typeface="Wingdings" panose="05000000000000000000" pitchFamily="2" charset="2"/>
              <a:buChar char="q"/>
            </a:pPr>
            <a:r>
              <a:rPr lang="en-IN" sz="2800" b="1" i="1" dirty="0">
                <a:latin typeface="Times New Roman" panose="02020603050405020304" pitchFamily="18" charset="0"/>
                <a:cs typeface="Times New Roman" panose="02020603050405020304" pitchFamily="18" charset="0"/>
              </a:rPr>
              <a:t>Circuit Summary:</a:t>
            </a:r>
          </a:p>
          <a:p>
            <a:r>
              <a:rPr lang="en-IN" sz="2000" b="1" i="1" dirty="0">
                <a:latin typeface="Times New Roman" panose="02020603050405020304" pitchFamily="18" charset="0"/>
                <a:cs typeface="Times New Roman" panose="02020603050405020304" pitchFamily="18" charset="0"/>
              </a:rPr>
              <a:t>Input:</a:t>
            </a:r>
            <a:r>
              <a:rPr lang="en-IN" sz="2000" i="1" dirty="0">
                <a:latin typeface="Times New Roman" panose="02020603050405020304" pitchFamily="18" charset="0"/>
                <a:cs typeface="Times New Roman" panose="02020603050405020304" pitchFamily="18" charset="0"/>
              </a:rPr>
              <a:t> Foot pressure on FSR sensors</a:t>
            </a:r>
          </a:p>
          <a:p>
            <a:r>
              <a:rPr lang="en-IN" sz="2000" b="1" i="1" dirty="0">
                <a:latin typeface="Times New Roman" panose="02020603050405020304" pitchFamily="18" charset="0"/>
                <a:cs typeface="Times New Roman" panose="02020603050405020304" pitchFamily="18" charset="0"/>
              </a:rPr>
              <a:t>Conversion:</a:t>
            </a:r>
            <a:r>
              <a:rPr lang="en-IN" sz="2000" i="1" dirty="0">
                <a:latin typeface="Times New Roman" panose="02020603050405020304" pitchFamily="18" charset="0"/>
                <a:cs typeface="Times New Roman" panose="02020603050405020304" pitchFamily="18" charset="0"/>
              </a:rPr>
              <a:t> Voltage drop changes with pressure</a:t>
            </a:r>
          </a:p>
          <a:p>
            <a:r>
              <a:rPr lang="en-IN" sz="2000" b="1" i="1" dirty="0">
                <a:latin typeface="Times New Roman" panose="02020603050405020304" pitchFamily="18" charset="0"/>
                <a:cs typeface="Times New Roman" panose="02020603050405020304" pitchFamily="18" charset="0"/>
              </a:rPr>
              <a:t>Readout:</a:t>
            </a:r>
            <a:r>
              <a:rPr lang="en-IN" sz="2000" i="1" dirty="0">
                <a:latin typeface="Times New Roman" panose="02020603050405020304" pitchFamily="18" charset="0"/>
                <a:cs typeface="Times New Roman" panose="02020603050405020304" pitchFamily="18" charset="0"/>
              </a:rPr>
              <a:t> Arduino reads analog values (0–1023)</a:t>
            </a:r>
          </a:p>
          <a:p>
            <a:r>
              <a:rPr lang="en-IN" sz="2000" b="1" i="1" dirty="0">
                <a:latin typeface="Times New Roman" panose="02020603050405020304" pitchFamily="18" charset="0"/>
                <a:cs typeface="Times New Roman" panose="02020603050405020304" pitchFamily="18" charset="0"/>
              </a:rPr>
              <a:t>Output:</a:t>
            </a:r>
            <a:r>
              <a:rPr lang="en-IN" sz="2000" i="1" dirty="0">
                <a:latin typeface="Times New Roman" panose="02020603050405020304" pitchFamily="18" charset="0"/>
                <a:cs typeface="Times New Roman" panose="02020603050405020304" pitchFamily="18" charset="0"/>
              </a:rPr>
              <a:t> Values sent via serial → classified by Node.js → shown in web UI and logged to Firebase.</a:t>
            </a:r>
          </a:p>
          <a:p>
            <a:endParaRPr lang="en-IN" dirty="0"/>
          </a:p>
        </p:txBody>
      </p:sp>
    </p:spTree>
    <p:extLst>
      <p:ext uri="{BB962C8B-B14F-4D97-AF65-F5344CB8AC3E}">
        <p14:creationId xmlns:p14="http://schemas.microsoft.com/office/powerpoint/2010/main" val="3816370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9287-B2F4-4455-B855-6AA84BBF3C6D}"/>
              </a:ext>
            </a:extLst>
          </p:cNvPr>
          <p:cNvSpPr>
            <a:spLocks noGrp="1"/>
          </p:cNvSpPr>
          <p:nvPr>
            <p:ph type="title"/>
          </p:nvPr>
        </p:nvSpPr>
        <p:spPr>
          <a:xfrm>
            <a:off x="838200" y="1"/>
            <a:ext cx="10515600" cy="979714"/>
          </a:xfrm>
        </p:spPr>
        <p:txBody>
          <a:bodyPr/>
          <a:lstStyle/>
          <a:p>
            <a:pPr algn="ctr"/>
            <a:r>
              <a:rPr lang="en-US" b="1" dirty="0">
                <a:latin typeface="Times New Roman" panose="02020603050405020304" pitchFamily="18" charset="0"/>
                <a:cs typeface="Times New Roman" panose="02020603050405020304" pitchFamily="18" charset="0"/>
              </a:rPr>
              <a:t>DESCRIPTION OF PROJECT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C9AE8E-A682-4D06-9983-D8EF147CA136}"/>
              </a:ext>
            </a:extLst>
          </p:cNvPr>
          <p:cNvSpPr>
            <a:spLocks noGrp="1"/>
          </p:cNvSpPr>
          <p:nvPr>
            <p:ph idx="1"/>
          </p:nvPr>
        </p:nvSpPr>
        <p:spPr>
          <a:xfrm>
            <a:off x="381000" y="1211036"/>
            <a:ext cx="11430000" cy="5510439"/>
          </a:xfrm>
        </p:spPr>
        <p:txBody>
          <a:bodyPr/>
          <a:lstStyle/>
          <a:p>
            <a:pPr algn="just">
              <a:lnSpc>
                <a:spcPct val="15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Measuring foot pressures in various areas of the foot with the help of FSRs.</a:t>
            </a:r>
          </a:p>
          <a:p>
            <a:pPr algn="just">
              <a:lnSpc>
                <a:spcPct val="15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Transferring the values from the circuit to the serial monitor via Arduino.</a:t>
            </a:r>
          </a:p>
          <a:p>
            <a:pPr algn="just">
              <a:lnSpc>
                <a:spcPct val="15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Comparison with the desired values.</a:t>
            </a:r>
          </a:p>
          <a:p>
            <a:pPr algn="just">
              <a:lnSpc>
                <a:spcPct val="15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Evaluating whether the person has HAI, Flat feet or Normal feet.</a:t>
            </a:r>
          </a:p>
          <a:p>
            <a:pPr algn="just">
              <a:lnSpc>
                <a:spcPct val="10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Transferring data to the web-server using JavaScript and Firebase for storage.</a:t>
            </a:r>
          </a:p>
          <a:p>
            <a:pPr algn="just">
              <a:lnSpc>
                <a:spcPct val="150000"/>
              </a:lnSpc>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Shoe modification recommendation and medical solutions in the Front-End.</a:t>
            </a:r>
            <a:endParaRPr lang="en-IN"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393BEA6-3A86-4784-A151-FA8A0AAB7752}"/>
              </a:ext>
            </a:extLst>
          </p:cNvPr>
          <p:cNvSpPr>
            <a:spLocks noGrp="1"/>
          </p:cNvSpPr>
          <p:nvPr>
            <p:ph type="sldNum" sz="quarter" idx="12"/>
          </p:nvPr>
        </p:nvSpPr>
        <p:spPr/>
        <p:txBody>
          <a:bodyPr/>
          <a:lstStyle/>
          <a:p>
            <a:fld id="{DAED7E48-6757-4C2D-9900-A33DB34A9D37}" type="slidenum">
              <a:rPr lang="en-IN" smtClean="0"/>
              <a:pPr/>
              <a:t>13</a:t>
            </a:fld>
            <a:endParaRPr lang="en-IN" dirty="0"/>
          </a:p>
        </p:txBody>
      </p:sp>
    </p:spTree>
    <p:extLst>
      <p:ext uri="{BB962C8B-B14F-4D97-AF65-F5344CB8AC3E}">
        <p14:creationId xmlns:p14="http://schemas.microsoft.com/office/powerpoint/2010/main" val="329655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9ECD-D7A3-4ADB-A1BF-C77EBBC0BD92}"/>
              </a:ext>
            </a:extLst>
          </p:cNvPr>
          <p:cNvSpPr>
            <a:spLocks noGrp="1"/>
          </p:cNvSpPr>
          <p:nvPr>
            <p:ph type="title"/>
          </p:nvPr>
        </p:nvSpPr>
        <p:spPr>
          <a:xfrm>
            <a:off x="838200" y="18256"/>
            <a:ext cx="10515600" cy="703639"/>
          </a:xfrm>
        </p:spPr>
        <p:txBody>
          <a:bodyPr/>
          <a:lstStyle/>
          <a:p>
            <a:pPr algn="ctr"/>
            <a:r>
              <a:rPr lang="en-IN" b="1" dirty="0">
                <a:latin typeface="Times New Roman" panose="02020603050405020304" pitchFamily="18" charset="0"/>
                <a:cs typeface="Times New Roman" panose="02020603050405020304" pitchFamily="18" charset="0"/>
              </a:rPr>
              <a:t>RESULT ANALYSIS</a:t>
            </a:r>
          </a:p>
        </p:txBody>
      </p:sp>
      <p:sp>
        <p:nvSpPr>
          <p:cNvPr id="3" name="Content Placeholder 2">
            <a:extLst>
              <a:ext uri="{FF2B5EF4-FFF2-40B4-BE49-F238E27FC236}">
                <a16:creationId xmlns:a16="http://schemas.microsoft.com/office/drawing/2014/main" id="{AEA0898A-4B3E-4E72-8D4D-F38E2BBC8A60}"/>
              </a:ext>
            </a:extLst>
          </p:cNvPr>
          <p:cNvSpPr>
            <a:spLocks noGrp="1"/>
          </p:cNvSpPr>
          <p:nvPr>
            <p:ph idx="1"/>
          </p:nvPr>
        </p:nvSpPr>
        <p:spPr>
          <a:xfrm>
            <a:off x="419100" y="721895"/>
            <a:ext cx="11353800" cy="6108225"/>
          </a:xfrm>
        </p:spPr>
        <p:txBody>
          <a:bodyPr>
            <a:normAutofit/>
          </a:bodyPr>
          <a:lstStyle/>
          <a:p>
            <a:pPr marL="0" indent="0">
              <a:buNone/>
            </a:pPr>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123975B-2BF8-4BED-B4EB-BC6F52468E7A}"/>
              </a:ext>
            </a:extLst>
          </p:cNvPr>
          <p:cNvSpPr>
            <a:spLocks noGrp="1"/>
          </p:cNvSpPr>
          <p:nvPr>
            <p:ph type="sldNum" sz="quarter" idx="12"/>
          </p:nvPr>
        </p:nvSpPr>
        <p:spPr/>
        <p:txBody>
          <a:bodyPr/>
          <a:lstStyle/>
          <a:p>
            <a:fld id="{DAED7E48-6757-4C2D-9900-A33DB34A9D37}" type="slidenum">
              <a:rPr lang="en-IN" smtClean="0"/>
              <a:pPr/>
              <a:t>14</a:t>
            </a:fld>
            <a:endParaRPr lang="en-IN" dirty="0"/>
          </a:p>
        </p:txBody>
      </p:sp>
      <p:sp>
        <p:nvSpPr>
          <p:cNvPr id="5" name="TextBox 4">
            <a:extLst>
              <a:ext uri="{FF2B5EF4-FFF2-40B4-BE49-F238E27FC236}">
                <a16:creationId xmlns:a16="http://schemas.microsoft.com/office/drawing/2014/main" id="{9F14577C-7BDF-1465-0A3A-E28A9288B97B}"/>
              </a:ext>
            </a:extLst>
          </p:cNvPr>
          <p:cNvSpPr txBox="1"/>
          <p:nvPr/>
        </p:nvSpPr>
        <p:spPr>
          <a:xfrm>
            <a:off x="419100" y="681559"/>
            <a:ext cx="11188182" cy="461665"/>
          </a:xfrm>
          <a:prstGeom prst="rect">
            <a:avLst/>
          </a:prstGeom>
          <a:noFill/>
        </p:spPr>
        <p:txBody>
          <a:bodyPr wrap="square" rtlCol="0">
            <a:spAutoFit/>
          </a:bodyPr>
          <a:lstStyle/>
          <a:p>
            <a:r>
              <a:rPr lang="en-US" sz="2400" b="1" dirty="0">
                <a:latin typeface="Times New Roman" panose="02020603050405020304" pitchFamily="18" charset="0"/>
              </a:rPr>
              <a:t>The following is the photograph of </a:t>
            </a:r>
            <a:r>
              <a:rPr lang="en-US" sz="2400" b="1">
                <a:latin typeface="Times New Roman" panose="02020603050405020304" pitchFamily="18" charset="0"/>
              </a:rPr>
              <a:t>the database:</a:t>
            </a:r>
            <a:endParaRPr lang="en-IN" sz="2400" dirty="0"/>
          </a:p>
        </p:txBody>
      </p:sp>
      <p:pic>
        <p:nvPicPr>
          <p:cNvPr id="7" name="Picture 6">
            <a:extLst>
              <a:ext uri="{FF2B5EF4-FFF2-40B4-BE49-F238E27FC236}">
                <a16:creationId xmlns:a16="http://schemas.microsoft.com/office/drawing/2014/main" id="{E613C51A-E20B-9DE9-160D-0CC66CF89B82}"/>
              </a:ext>
            </a:extLst>
          </p:cNvPr>
          <p:cNvPicPr>
            <a:picLocks noChangeAspect="1"/>
          </p:cNvPicPr>
          <p:nvPr/>
        </p:nvPicPr>
        <p:blipFill>
          <a:blip r:embed="rId2"/>
          <a:stretch>
            <a:fillRect/>
          </a:stretch>
        </p:blipFill>
        <p:spPr>
          <a:xfrm>
            <a:off x="584718" y="1143224"/>
            <a:ext cx="5134947" cy="3716574"/>
          </a:xfrm>
          <a:prstGeom prst="rect">
            <a:avLst/>
          </a:prstGeom>
          <a:ln w="19050">
            <a:solidFill>
              <a:schemeClr val="tx1">
                <a:alpha val="43000"/>
              </a:schemeClr>
            </a:solidFill>
          </a:ln>
        </p:spPr>
      </p:pic>
      <p:pic>
        <p:nvPicPr>
          <p:cNvPr id="14" name="Picture 13">
            <a:extLst>
              <a:ext uri="{FF2B5EF4-FFF2-40B4-BE49-F238E27FC236}">
                <a16:creationId xmlns:a16="http://schemas.microsoft.com/office/drawing/2014/main" id="{DEDF1F55-7AE3-E1D6-35F3-6D67AE0685C0}"/>
              </a:ext>
            </a:extLst>
          </p:cNvPr>
          <p:cNvPicPr>
            <a:picLocks noChangeAspect="1"/>
          </p:cNvPicPr>
          <p:nvPr/>
        </p:nvPicPr>
        <p:blipFill>
          <a:blip r:embed="rId3"/>
          <a:stretch>
            <a:fillRect/>
          </a:stretch>
        </p:blipFill>
        <p:spPr>
          <a:xfrm>
            <a:off x="5885283" y="1143224"/>
            <a:ext cx="5620534" cy="3716574"/>
          </a:xfrm>
          <a:prstGeom prst="rect">
            <a:avLst/>
          </a:prstGeom>
          <a:ln w="12700">
            <a:solidFill>
              <a:schemeClr val="tx1"/>
            </a:solidFill>
          </a:ln>
        </p:spPr>
      </p:pic>
      <p:sp>
        <p:nvSpPr>
          <p:cNvPr id="6" name="TextBox 5">
            <a:extLst>
              <a:ext uri="{FF2B5EF4-FFF2-40B4-BE49-F238E27FC236}">
                <a16:creationId xmlns:a16="http://schemas.microsoft.com/office/drawing/2014/main" id="{7EE82897-2E9E-CF2B-F82C-69D8CC6C1144}"/>
              </a:ext>
            </a:extLst>
          </p:cNvPr>
          <p:cNvSpPr txBox="1"/>
          <p:nvPr/>
        </p:nvSpPr>
        <p:spPr>
          <a:xfrm>
            <a:off x="584718" y="5061584"/>
            <a:ext cx="11022564" cy="1200329"/>
          </a:xfrm>
          <a:prstGeom prst="rect">
            <a:avLst/>
          </a:prstGeom>
          <a:noFill/>
          <a:ln w="28575">
            <a:solidFill>
              <a:schemeClr val="tx1"/>
            </a:solidFill>
          </a:ln>
        </p:spPr>
        <p:txBody>
          <a:bodyPr wrap="square" rtlCol="0">
            <a:spAutoFit/>
          </a:bodyPr>
          <a:lstStyle/>
          <a:p>
            <a:pPr lvl="0"/>
            <a:r>
              <a:rPr lang="en-US" b="1" u="sng" dirty="0">
                <a:latin typeface="Times New Roman" panose="02020603050405020304" pitchFamily="18" charset="0"/>
                <a:cs typeface="Times New Roman" panose="02020603050405020304" pitchFamily="18" charset="0"/>
              </a:rPr>
              <a:t>Normal Foot:</a:t>
            </a:r>
            <a:r>
              <a:rPr lang="en-US" dirty="0">
                <a:latin typeface="Times New Roman" panose="02020603050405020304" pitchFamily="18" charset="0"/>
                <a:cs typeface="Times New Roman" panose="02020603050405020304" pitchFamily="18" charset="0"/>
              </a:rPr>
              <a:t> In case of normal foot the values of S1 and S3(Fore Foot) as well as S4(Rear Foot) are much higher and S2(Mid Foot) is lower as compared to them.</a:t>
            </a:r>
            <a:endParaRPr lang="en-IN"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rPr>
              <a:t>Flat Foot:</a:t>
            </a:r>
            <a:r>
              <a:rPr lang="en-US" dirty="0">
                <a:latin typeface="Times New Roman" panose="02020603050405020304" pitchFamily="18" charset="0"/>
                <a:cs typeface="Times New Roman" panose="02020603050405020304" pitchFamily="18" charset="0"/>
              </a:rPr>
              <a:t> In case of Flat Foot the value of S2 is slight higher than the values of S1,S3,S4 and much higher than the normal threshold for mid foot range.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8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E837DB-92F1-69C1-5D43-D3EAC41F0097}"/>
              </a:ext>
            </a:extLst>
          </p:cNvPr>
          <p:cNvSpPr>
            <a:spLocks noGrp="1"/>
          </p:cNvSpPr>
          <p:nvPr>
            <p:ph type="sldNum" sz="quarter" idx="12"/>
          </p:nvPr>
        </p:nvSpPr>
        <p:spPr/>
        <p:txBody>
          <a:bodyPr/>
          <a:lstStyle/>
          <a:p>
            <a:fld id="{DAED7E48-6757-4C2D-9900-A33DB34A9D37}" type="slidenum">
              <a:rPr lang="en-IN" smtClean="0"/>
              <a:pPr/>
              <a:t>15</a:t>
            </a:fld>
            <a:endParaRPr lang="en-IN" dirty="0"/>
          </a:p>
        </p:txBody>
      </p:sp>
      <p:sp>
        <p:nvSpPr>
          <p:cNvPr id="5" name="TextBox 4">
            <a:extLst>
              <a:ext uri="{FF2B5EF4-FFF2-40B4-BE49-F238E27FC236}">
                <a16:creationId xmlns:a16="http://schemas.microsoft.com/office/drawing/2014/main" id="{516A326E-ED2D-D130-BB9A-D607EA58C85A}"/>
              </a:ext>
            </a:extLst>
          </p:cNvPr>
          <p:cNvSpPr txBox="1"/>
          <p:nvPr/>
        </p:nvSpPr>
        <p:spPr>
          <a:xfrm>
            <a:off x="0" y="149290"/>
            <a:ext cx="12192000" cy="769441"/>
          </a:xfrm>
          <a:prstGeom prst="rect">
            <a:avLst/>
          </a:prstGeom>
          <a:noFill/>
        </p:spPr>
        <p:txBody>
          <a:bodyPr wrap="square" rtlCol="0">
            <a:spAutoFit/>
          </a:bodyPr>
          <a:lstStyle/>
          <a:p>
            <a:pPr algn="ctr"/>
            <a:r>
              <a:rPr lang="en-US" sz="4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 END ANALYSIS</a:t>
            </a:r>
            <a:endParaRPr lang="en-IN" sz="4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02B0662-282D-F3E3-AA50-A4EC7573208C}"/>
              </a:ext>
            </a:extLst>
          </p:cNvPr>
          <p:cNvSpPr txBox="1"/>
          <p:nvPr/>
        </p:nvSpPr>
        <p:spPr>
          <a:xfrm>
            <a:off x="685021" y="1005418"/>
            <a:ext cx="10737981"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i="1" u="sng" dirty="0">
                <a:latin typeface="Times New Roman" panose="02020603050405020304" pitchFamily="18" charset="0"/>
                <a:cs typeface="Times New Roman" panose="02020603050405020304" pitchFamily="18" charset="0"/>
              </a:rPr>
              <a:t>The server running on local host gets updated on real time basis</a:t>
            </a:r>
            <a:r>
              <a:rPr lang="en-US" u="sng" dirty="0"/>
              <a:t>.</a:t>
            </a:r>
            <a:endParaRPr lang="en-IN" u="sng" dirty="0"/>
          </a:p>
        </p:txBody>
      </p:sp>
      <p:pic>
        <p:nvPicPr>
          <p:cNvPr id="2" name="Picture 1">
            <a:hlinkClick r:id="rId2" action="ppaction://hlinkfile"/>
            <a:extLst>
              <a:ext uri="{FF2B5EF4-FFF2-40B4-BE49-F238E27FC236}">
                <a16:creationId xmlns:a16="http://schemas.microsoft.com/office/drawing/2014/main" id="{DA967CD0-F4EA-CD10-F250-786898A7E4B3}"/>
              </a:ext>
            </a:extLst>
          </p:cNvPr>
          <p:cNvPicPr>
            <a:picLocks noChangeAspect="1"/>
          </p:cNvPicPr>
          <p:nvPr/>
        </p:nvPicPr>
        <p:blipFill rotWithShape="1">
          <a:blip r:embed="rId3"/>
          <a:srcRect l="2127" t="10400" r="3212" b="5691"/>
          <a:stretch>
            <a:fillRect/>
          </a:stretch>
        </p:blipFill>
        <p:spPr bwMode="auto">
          <a:xfrm>
            <a:off x="966650" y="1492215"/>
            <a:ext cx="10258077" cy="47686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4070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0BC2-4563-A975-C933-025F85EC4B72}"/>
              </a:ext>
            </a:extLst>
          </p:cNvPr>
          <p:cNvSpPr>
            <a:spLocks noGrp="1"/>
          </p:cNvSpPr>
          <p:nvPr>
            <p:ph type="title"/>
          </p:nvPr>
        </p:nvSpPr>
        <p:spPr>
          <a:xfrm>
            <a:off x="0" y="18255"/>
            <a:ext cx="12192000" cy="1325563"/>
          </a:xfrm>
        </p:spPr>
        <p:txBody>
          <a:bodyPr/>
          <a:lstStyle/>
          <a:p>
            <a:pPr algn="ctr"/>
            <a:r>
              <a:rPr lang="en-US" b="1" u="sng" dirty="0">
                <a:latin typeface="Times New Roman" panose="02020603050405020304" pitchFamily="18" charset="0"/>
                <a:cs typeface="Times New Roman" panose="02020603050405020304" pitchFamily="18" charset="0"/>
              </a:rPr>
              <a:t>REAL TIME DETECTION AND ANALYSIS</a:t>
            </a:r>
            <a:endParaRPr lang="en-IN" b="1" u="sng" dirty="0">
              <a:latin typeface="Times New Roman" panose="02020603050405020304" pitchFamily="18" charset="0"/>
              <a:cs typeface="Times New Roman" panose="02020603050405020304" pitchFamily="18" charset="0"/>
            </a:endParaRPr>
          </a:p>
        </p:txBody>
      </p:sp>
      <p:pic>
        <p:nvPicPr>
          <p:cNvPr id="5" name="result video">
            <a:hlinkClick r:id="" action="ppaction://media"/>
            <a:extLst>
              <a:ext uri="{FF2B5EF4-FFF2-40B4-BE49-F238E27FC236}">
                <a16:creationId xmlns:a16="http://schemas.microsoft.com/office/drawing/2014/main" id="{8E1C40A2-3896-29D4-566B-D65D4870B8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lum contrast="40000"/>
          </a:blip>
          <a:stretch>
            <a:fillRect/>
          </a:stretch>
        </p:blipFill>
        <p:spPr>
          <a:xfrm>
            <a:off x="1584649" y="1189757"/>
            <a:ext cx="9022702" cy="4865809"/>
          </a:xfrm>
        </p:spPr>
      </p:pic>
      <p:sp>
        <p:nvSpPr>
          <p:cNvPr id="4" name="Slide Number Placeholder 3">
            <a:extLst>
              <a:ext uri="{FF2B5EF4-FFF2-40B4-BE49-F238E27FC236}">
                <a16:creationId xmlns:a16="http://schemas.microsoft.com/office/drawing/2014/main" id="{BF2E8B65-BDA5-C808-4CF1-6A4B1419DDD3}"/>
              </a:ext>
            </a:extLst>
          </p:cNvPr>
          <p:cNvSpPr>
            <a:spLocks noGrp="1"/>
          </p:cNvSpPr>
          <p:nvPr>
            <p:ph type="sldNum" sz="quarter" idx="12"/>
          </p:nvPr>
        </p:nvSpPr>
        <p:spPr/>
        <p:txBody>
          <a:bodyPr/>
          <a:lstStyle/>
          <a:p>
            <a:fld id="{DAED7E48-6757-4C2D-9900-A33DB34A9D37}" type="slidenum">
              <a:rPr lang="en-IN" smtClean="0"/>
              <a:pPr/>
              <a:t>16</a:t>
            </a:fld>
            <a:endParaRPr lang="en-IN" dirty="0"/>
          </a:p>
        </p:txBody>
      </p:sp>
    </p:spTree>
    <p:extLst>
      <p:ext uri="{BB962C8B-B14F-4D97-AF65-F5344CB8AC3E}">
        <p14:creationId xmlns:p14="http://schemas.microsoft.com/office/powerpoint/2010/main" val="3628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01B3-9E23-EF41-D3D8-AD9CF4D68EE2}"/>
              </a:ext>
            </a:extLst>
          </p:cNvPr>
          <p:cNvSpPr>
            <a:spLocks noGrp="1"/>
          </p:cNvSpPr>
          <p:nvPr>
            <p:ph type="title"/>
          </p:nvPr>
        </p:nvSpPr>
        <p:spPr>
          <a:xfrm>
            <a:off x="0" y="1"/>
            <a:ext cx="12192000" cy="809352"/>
          </a:xfrm>
        </p:spPr>
        <p:txBody>
          <a:bodyPr/>
          <a:lstStyle/>
          <a:p>
            <a:pPr algn="ctr"/>
            <a:r>
              <a:rPr lang="en-US" b="1" u="sng" dirty="0">
                <a:latin typeface="Times New Roman" panose="02020603050405020304" pitchFamily="18" charset="0"/>
                <a:cs typeface="Times New Roman" panose="02020603050405020304" pitchFamily="18" charset="0"/>
              </a:rPr>
              <a:t>RESULTS COLLECTED</a:t>
            </a:r>
            <a:endParaRPr lang="en-IN"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CF2283-6B92-1655-CA42-A3FC4D8F9A0C}"/>
              </a:ext>
            </a:extLst>
          </p:cNvPr>
          <p:cNvSpPr>
            <a:spLocks noGrp="1"/>
          </p:cNvSpPr>
          <p:nvPr>
            <p:ph type="sldNum" sz="quarter" idx="12"/>
          </p:nvPr>
        </p:nvSpPr>
        <p:spPr/>
        <p:txBody>
          <a:bodyPr/>
          <a:lstStyle/>
          <a:p>
            <a:fld id="{DAED7E48-6757-4C2D-9900-A33DB34A9D37}" type="slidenum">
              <a:rPr lang="en-IN" smtClean="0"/>
              <a:pPr/>
              <a:t>17</a:t>
            </a:fld>
            <a:endParaRPr lang="en-IN" dirty="0"/>
          </a:p>
        </p:txBody>
      </p:sp>
      <p:pic>
        <p:nvPicPr>
          <p:cNvPr id="5" name="Content Placeholder 4">
            <a:hlinkClick r:id="rId2" action="ppaction://hlinkfile"/>
            <a:extLst>
              <a:ext uri="{FF2B5EF4-FFF2-40B4-BE49-F238E27FC236}">
                <a16:creationId xmlns:a16="http://schemas.microsoft.com/office/drawing/2014/main" id="{B968B030-D900-6563-9359-217E91BC765F}"/>
              </a:ext>
            </a:extLst>
          </p:cNvPr>
          <p:cNvPicPr>
            <a:picLocks noGrp="1" noChangeAspect="1"/>
          </p:cNvPicPr>
          <p:nvPr>
            <p:ph idx="1"/>
          </p:nvPr>
        </p:nvPicPr>
        <p:blipFill rotWithShape="1">
          <a:blip r:embed="rId3"/>
          <a:srcRect t="29641" r="34190" b="15808"/>
          <a:stretch>
            <a:fillRect/>
          </a:stretch>
        </p:blipFill>
        <p:spPr bwMode="auto">
          <a:xfrm>
            <a:off x="167984" y="1035697"/>
            <a:ext cx="6270139" cy="524915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FECB7935-2DDF-BBFB-CEBC-296550B8B8C7}"/>
              </a:ext>
            </a:extLst>
          </p:cNvPr>
          <p:cNvSpPr txBox="1"/>
          <p:nvPr/>
        </p:nvSpPr>
        <p:spPr>
          <a:xfrm>
            <a:off x="6438123" y="2459504"/>
            <a:ext cx="5393093" cy="1938992"/>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i="1" dirty="0">
                <a:latin typeface="Times New Roman" panose="02020603050405020304" pitchFamily="18" charset="0"/>
                <a:cs typeface="Times New Roman" panose="02020603050405020304" pitchFamily="18" charset="0"/>
              </a:rPr>
              <a:t>The dataset comprises plantar pressure sensor readings from four sensors along with gender, age group, weight, height, and diagnosed foot type.</a:t>
            </a:r>
          </a:p>
          <a:p>
            <a:pPr marL="285750" indent="-285750" algn="just">
              <a:buFont typeface="Wingdings" panose="05000000000000000000" pitchFamily="2" charset="2"/>
              <a:buChar char="q"/>
            </a:pPr>
            <a:r>
              <a:rPr lang="en-IN" sz="2000" i="1" dirty="0">
                <a:latin typeface="Times New Roman" panose="02020603050405020304" pitchFamily="18" charset="0"/>
                <a:cs typeface="Times New Roman" panose="02020603050405020304" pitchFamily="18" charset="0"/>
              </a:rPr>
              <a:t>Points: High Arch (HAI), Flat foot(FF) and Normal Foot(NF).</a:t>
            </a:r>
          </a:p>
        </p:txBody>
      </p:sp>
    </p:spTree>
    <p:extLst>
      <p:ext uri="{BB962C8B-B14F-4D97-AF65-F5344CB8AC3E}">
        <p14:creationId xmlns:p14="http://schemas.microsoft.com/office/powerpoint/2010/main" val="2679798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1E9E-A759-D75F-1D6B-C5AE421FFF5E}"/>
              </a:ext>
            </a:extLst>
          </p:cNvPr>
          <p:cNvSpPr>
            <a:spLocks noGrp="1"/>
          </p:cNvSpPr>
          <p:nvPr>
            <p:ph type="title"/>
          </p:nvPr>
        </p:nvSpPr>
        <p:spPr>
          <a:xfrm>
            <a:off x="0" y="1"/>
            <a:ext cx="12192000" cy="942392"/>
          </a:xfrm>
        </p:spPr>
        <p:txBody>
          <a:bodyPr/>
          <a:lstStyle/>
          <a:p>
            <a:pPr algn="ct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ANALYSIS</a:t>
            </a:r>
            <a:endPar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3235241-AC4D-664A-E19E-163CD9A13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80" y="1181812"/>
            <a:ext cx="5933720" cy="4799109"/>
          </a:xfrm>
          <a:ln w="28575">
            <a:solidFill>
              <a:schemeClr val="tx1"/>
            </a:solidFill>
          </a:ln>
        </p:spPr>
      </p:pic>
      <p:sp>
        <p:nvSpPr>
          <p:cNvPr id="4" name="Slide Number Placeholder 3">
            <a:extLst>
              <a:ext uri="{FF2B5EF4-FFF2-40B4-BE49-F238E27FC236}">
                <a16:creationId xmlns:a16="http://schemas.microsoft.com/office/drawing/2014/main" id="{6B337FB8-69AF-496C-EFCC-A39399362F10}"/>
              </a:ext>
            </a:extLst>
          </p:cNvPr>
          <p:cNvSpPr>
            <a:spLocks noGrp="1"/>
          </p:cNvSpPr>
          <p:nvPr>
            <p:ph type="sldNum" sz="quarter" idx="12"/>
          </p:nvPr>
        </p:nvSpPr>
        <p:spPr/>
        <p:txBody>
          <a:bodyPr/>
          <a:lstStyle/>
          <a:p>
            <a:fld id="{DAED7E48-6757-4C2D-9900-A33DB34A9D37}" type="slidenum">
              <a:rPr lang="en-IN" smtClean="0"/>
              <a:pPr/>
              <a:t>18</a:t>
            </a:fld>
            <a:endParaRPr lang="en-IN" dirty="0"/>
          </a:p>
        </p:txBody>
      </p:sp>
      <p:sp>
        <p:nvSpPr>
          <p:cNvPr id="10" name="TextBox 9">
            <a:extLst>
              <a:ext uri="{FF2B5EF4-FFF2-40B4-BE49-F238E27FC236}">
                <a16:creationId xmlns:a16="http://schemas.microsoft.com/office/drawing/2014/main" id="{0E8E1A2D-FA71-B61D-BF7F-07E2949A11D3}"/>
              </a:ext>
            </a:extLst>
          </p:cNvPr>
          <p:cNvSpPr txBox="1"/>
          <p:nvPr/>
        </p:nvSpPr>
        <p:spPr>
          <a:xfrm>
            <a:off x="6550090" y="1181812"/>
            <a:ext cx="5374432" cy="4785926"/>
          </a:xfrm>
          <a:prstGeom prst="rect">
            <a:avLst/>
          </a:prstGeom>
          <a:noFill/>
          <a:ln w="28575">
            <a:solidFill>
              <a:schemeClr val="tx1"/>
            </a:solidFill>
          </a:ln>
        </p:spPr>
        <p:txBody>
          <a:bodyPr wrap="square" rtlCol="0">
            <a:spAutoFit/>
          </a:bodyPr>
          <a:lstStyle/>
          <a:p>
            <a:pPr marL="285750" indent="-285750">
              <a:lnSpc>
                <a:spcPct val="150000"/>
              </a:lnSpc>
              <a:buFont typeface="Wingdings" panose="05000000000000000000" pitchFamily="2" charset="2"/>
              <a:buChar char="q"/>
            </a:pPr>
            <a:r>
              <a:rPr lang="en-US" sz="2800" b="1" i="1" u="sng" dirty="0">
                <a:latin typeface="Times New Roman" panose="02020603050405020304" pitchFamily="18" charset="0"/>
                <a:cs typeface="Times New Roman" panose="02020603050405020304" pitchFamily="18" charset="0"/>
              </a:rPr>
              <a:t>Foot Types Detected</a:t>
            </a:r>
          </a:p>
          <a:p>
            <a:r>
              <a:rPr lang="en-US" sz="2000" b="1" i="1" dirty="0">
                <a:latin typeface="Times New Roman" panose="02020603050405020304" pitchFamily="18" charset="0"/>
                <a:cs typeface="Times New Roman" panose="02020603050405020304" pitchFamily="18" charset="0"/>
              </a:rPr>
              <a:t>      1.Normal Foot</a:t>
            </a:r>
          </a:p>
          <a:p>
            <a:r>
              <a:rPr lang="en-US" sz="2000" b="1" i="1" dirty="0">
                <a:latin typeface="Times New Roman" panose="02020603050405020304" pitchFamily="18" charset="0"/>
                <a:cs typeface="Times New Roman" panose="02020603050405020304" pitchFamily="18" charset="0"/>
              </a:rPr>
              <a:t>      2.Flat Foot</a:t>
            </a:r>
          </a:p>
          <a:p>
            <a:r>
              <a:rPr lang="en-US" sz="2000" b="1" i="1" dirty="0">
                <a:latin typeface="Times New Roman" panose="02020603050405020304" pitchFamily="18" charset="0"/>
                <a:cs typeface="Times New Roman" panose="02020603050405020304" pitchFamily="18" charset="0"/>
              </a:rPr>
              <a:t>      3. High Arch Index</a:t>
            </a:r>
          </a:p>
          <a:p>
            <a:pPr marL="342900" indent="-342900">
              <a:lnSpc>
                <a:spcPct val="200000"/>
              </a:lnSpc>
              <a:buFont typeface="Wingdings" panose="05000000000000000000" pitchFamily="2" charset="2"/>
              <a:buChar char="q"/>
            </a:pPr>
            <a:r>
              <a:rPr lang="en-IN" sz="2800" b="1" i="1" u="sng" dirty="0">
                <a:latin typeface="Times New Roman" panose="02020603050405020304" pitchFamily="18" charset="0"/>
                <a:cs typeface="Times New Roman" panose="02020603050405020304" pitchFamily="18" charset="0"/>
              </a:rPr>
              <a:t>Analysis</a:t>
            </a:r>
          </a:p>
          <a:p>
            <a:pPr marL="342900" indent="-342900" algn="just">
              <a:buFont typeface="Wingdings" panose="05000000000000000000" pitchFamily="2" charset="2"/>
              <a:buChar char="§"/>
            </a:pPr>
            <a:r>
              <a:rPr lang="en-US" sz="2100" b="1" i="1" dirty="0">
                <a:latin typeface="Times New Roman" panose="02020603050405020304" pitchFamily="18" charset="0"/>
                <a:cs typeface="Times New Roman" panose="02020603050405020304" pitchFamily="18" charset="0"/>
              </a:rPr>
              <a:t>Normal Foot</a:t>
            </a:r>
            <a:r>
              <a:rPr lang="en-US" sz="2100" i="1" dirty="0">
                <a:latin typeface="Times New Roman" panose="02020603050405020304" pitchFamily="18" charset="0"/>
                <a:cs typeface="Times New Roman" panose="02020603050405020304" pitchFamily="18" charset="0"/>
              </a:rPr>
              <a:t> is the most common.</a:t>
            </a:r>
          </a:p>
          <a:p>
            <a:pPr marL="342900" indent="-342900" algn="just">
              <a:buFont typeface="Wingdings" panose="05000000000000000000" pitchFamily="2" charset="2"/>
              <a:buChar char="§"/>
            </a:pPr>
            <a:r>
              <a:rPr lang="en-US" sz="2100" i="1" dirty="0">
                <a:latin typeface="Times New Roman" panose="02020603050405020304" pitchFamily="18" charset="0"/>
                <a:cs typeface="Times New Roman" panose="02020603050405020304" pitchFamily="18" charset="0"/>
              </a:rPr>
              <a:t>A </a:t>
            </a:r>
            <a:r>
              <a:rPr lang="en-US" sz="2100" b="1" i="1" dirty="0">
                <a:latin typeface="Times New Roman" panose="02020603050405020304" pitchFamily="18" charset="0"/>
                <a:cs typeface="Times New Roman" panose="02020603050405020304" pitchFamily="18" charset="0"/>
              </a:rPr>
              <a:t>notably large proportion (30%)</a:t>
            </a:r>
            <a:r>
              <a:rPr lang="en-US" sz="2100" i="1" dirty="0">
                <a:latin typeface="Times New Roman" panose="02020603050405020304" pitchFamily="18" charset="0"/>
                <a:cs typeface="Times New Roman" panose="02020603050405020304" pitchFamily="18" charset="0"/>
              </a:rPr>
              <a:t> of people show </a:t>
            </a:r>
            <a:r>
              <a:rPr lang="en-US" sz="2100" b="1" i="1" dirty="0">
                <a:latin typeface="Times New Roman" panose="02020603050405020304" pitchFamily="18" charset="0"/>
                <a:cs typeface="Times New Roman" panose="02020603050405020304" pitchFamily="18" charset="0"/>
              </a:rPr>
              <a:t>Flatfoot</a:t>
            </a:r>
            <a:r>
              <a:rPr lang="en-US" sz="2100" i="1" dirty="0">
                <a:latin typeface="Times New Roman" panose="02020603050405020304" pitchFamily="18" charset="0"/>
                <a:cs typeface="Times New Roman" panose="02020603050405020304" pitchFamily="18" charset="0"/>
              </a:rPr>
              <a:t>, which can lead to arch fatigue, ankle instability, or long-term musculoskeletal issues if left untreated.</a:t>
            </a:r>
          </a:p>
          <a:p>
            <a:pPr marL="342900" indent="-342900" algn="just">
              <a:buFont typeface="Wingdings" panose="05000000000000000000" pitchFamily="2" charset="2"/>
              <a:buChar char="§"/>
            </a:pPr>
            <a:r>
              <a:rPr lang="en-US" sz="2100" b="1" i="1" dirty="0">
                <a:latin typeface="Times New Roman" panose="02020603050405020304" pitchFamily="18" charset="0"/>
                <a:cs typeface="Times New Roman" panose="02020603050405020304" pitchFamily="18" charset="0"/>
              </a:rPr>
              <a:t>High Arch</a:t>
            </a:r>
            <a:r>
              <a:rPr lang="en-US" sz="2100" i="1" dirty="0">
                <a:latin typeface="Times New Roman" panose="02020603050405020304" pitchFamily="18" charset="0"/>
                <a:cs typeface="Times New Roman" panose="02020603050405020304" pitchFamily="18" charset="0"/>
              </a:rPr>
              <a:t> is the least common but still significant (~25%).</a:t>
            </a:r>
            <a:endParaRPr lang="en-IN" sz="2100" b="1"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89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B00B-9942-4724-A2DA-BB6D42FB6C35}"/>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CD1437E-B9F2-4CFE-9E18-B558914EEE0B}"/>
              </a:ext>
            </a:extLst>
          </p:cNvPr>
          <p:cNvSpPr>
            <a:spLocks noGrp="1"/>
          </p:cNvSpPr>
          <p:nvPr>
            <p:ph idx="1"/>
          </p:nvPr>
        </p:nvSpPr>
        <p:spPr>
          <a:xfrm>
            <a:off x="539015" y="1463040"/>
            <a:ext cx="11261558" cy="4713923"/>
          </a:xfrm>
        </p:spPr>
        <p:txBody>
          <a:bodyPr>
            <a:normAutofit lnSpcReduction="10000"/>
          </a:bodyPr>
          <a:lstStyle/>
          <a:p>
            <a:r>
              <a:rPr lang="en-IN" sz="2000" dirty="0">
                <a:effectLst/>
                <a:latin typeface="Times New Roman" panose="02020603050405020304" pitchFamily="18" charset="0"/>
                <a:ea typeface="Times New Roman" panose="02020603050405020304" pitchFamily="18" charset="0"/>
              </a:rPr>
              <a:t>This project presents a cost-effective and innovative solution to detect foot deformities such as High Arch Foot and Flat Feet, and to recommend appropriate footwear to alleviate discomfort and mitigate the progression of these conditions with the help of medical solutions. </a:t>
            </a:r>
          </a:p>
          <a:p>
            <a:r>
              <a:rPr lang="en-IN" sz="2000" dirty="0">
                <a:effectLst/>
                <a:latin typeface="Times New Roman" panose="02020603050405020304" pitchFamily="18" charset="0"/>
                <a:ea typeface="Times New Roman" panose="02020603050405020304" pitchFamily="18" charset="0"/>
              </a:rPr>
              <a:t>By utilizing Force Sensitive Resistors (FSRs) to measure plantar pressure and integrating this data with an Arduino-UNO microcontroller, the system accurately captures and analyses the load distribution on the foot. </a:t>
            </a:r>
          </a:p>
          <a:p>
            <a:r>
              <a:rPr lang="en-IN" sz="2000" dirty="0">
                <a:effectLst/>
                <a:latin typeface="Times New Roman" panose="02020603050405020304" pitchFamily="18" charset="0"/>
                <a:ea typeface="Times New Roman" panose="02020603050405020304" pitchFamily="18" charset="0"/>
              </a:rPr>
              <a:t>This approach offers a promising alternative to traditional, expensive medical tools used for similar purposes.</a:t>
            </a:r>
          </a:p>
          <a:p>
            <a:pPr>
              <a:tabLst>
                <a:tab pos="812800" algn="l"/>
              </a:tabLst>
            </a:pPr>
            <a:r>
              <a:rPr lang="en-IN" sz="2000" dirty="0">
                <a:effectLst/>
                <a:latin typeface="Times New Roman" panose="02020603050405020304" pitchFamily="18" charset="0"/>
                <a:ea typeface="Times New Roman" panose="02020603050405020304" pitchFamily="18" charset="0"/>
              </a:rPr>
              <a:t>In summary, this project provides an efficient, low-cost, and accessible tool for detecting foot deformities and recommending corrective footwear</a:t>
            </a:r>
            <a:r>
              <a:rPr lang="en-IN" sz="2000" dirty="0">
                <a:latin typeface="Times New Roman" panose="02020603050405020304" pitchFamily="18" charset="0"/>
                <a:ea typeface="Times New Roman" panose="02020603050405020304" pitchFamily="18" charset="0"/>
              </a:rPr>
              <a:t> of the patient.</a:t>
            </a:r>
            <a:endParaRPr lang="en-IN" sz="2000" dirty="0">
              <a:effectLst/>
              <a:latin typeface="Times New Roman" panose="02020603050405020304" pitchFamily="18" charset="0"/>
              <a:ea typeface="Times New Roman" panose="02020603050405020304" pitchFamily="18" charset="0"/>
            </a:endParaRPr>
          </a:p>
          <a:p>
            <a:pPr>
              <a:tabLst>
                <a:tab pos="812800" algn="l"/>
              </a:tabLst>
            </a:pPr>
            <a:r>
              <a:rPr lang="en-IN" sz="2000" dirty="0">
                <a:effectLst/>
                <a:latin typeface="Times New Roman" panose="02020603050405020304" pitchFamily="18" charset="0"/>
                <a:ea typeface="Times New Roman" panose="02020603050405020304" pitchFamily="18" charset="0"/>
              </a:rPr>
              <a:t>Its simplicity, affordability, and focus on preventive care have the potential to revolutionize how foot health issues are addressed, especially in regions where expensive medical equipment is not feasible. </a:t>
            </a:r>
          </a:p>
          <a:p>
            <a:pPr>
              <a:tabLst>
                <a:tab pos="812800" algn="l"/>
              </a:tabLst>
            </a:pPr>
            <a:r>
              <a:rPr lang="en-IN" sz="2000" dirty="0">
                <a:effectLst/>
                <a:latin typeface="Times New Roman" panose="02020603050405020304" pitchFamily="18" charset="0"/>
                <a:ea typeface="Times New Roman" panose="02020603050405020304" pitchFamily="18" charset="0"/>
              </a:rPr>
              <a:t>Future enhancements could include machine learning algorithms for more accurate diagnosis, expanded deformity categories, and integration with mobile applications to further improve user experience and accessibility.</a:t>
            </a:r>
          </a:p>
          <a:p>
            <a:pPr marL="0" indent="0" algn="l">
              <a:buNone/>
            </a:pPr>
            <a:endParaRPr lang="en-IN" sz="2000" b="0"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DBCB77-A529-46C2-8F12-B1A8767D71A8}"/>
              </a:ext>
            </a:extLst>
          </p:cNvPr>
          <p:cNvSpPr>
            <a:spLocks noGrp="1"/>
          </p:cNvSpPr>
          <p:nvPr>
            <p:ph type="sldNum" sz="quarter" idx="12"/>
          </p:nvPr>
        </p:nvSpPr>
        <p:spPr/>
        <p:txBody>
          <a:bodyPr/>
          <a:lstStyle/>
          <a:p>
            <a:fld id="{DAED7E48-6757-4C2D-9900-A33DB34A9D37}" type="slidenum">
              <a:rPr lang="en-IN" smtClean="0"/>
              <a:pPr/>
              <a:t>19</a:t>
            </a:fld>
            <a:endParaRPr lang="en-IN" dirty="0"/>
          </a:p>
        </p:txBody>
      </p:sp>
    </p:spTree>
    <p:extLst>
      <p:ext uri="{BB962C8B-B14F-4D97-AF65-F5344CB8AC3E}">
        <p14:creationId xmlns:p14="http://schemas.microsoft.com/office/powerpoint/2010/main" val="263298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1E82-CF2E-4203-8B7B-F3AB23924111}"/>
              </a:ext>
            </a:extLst>
          </p:cNvPr>
          <p:cNvSpPr>
            <a:spLocks noGrp="1"/>
          </p:cNvSpPr>
          <p:nvPr>
            <p:ph type="title"/>
          </p:nvPr>
        </p:nvSpPr>
        <p:spPr>
          <a:xfrm>
            <a:off x="838200" y="136525"/>
            <a:ext cx="10515600" cy="964487"/>
          </a:xfrm>
        </p:spPr>
        <p:txBody>
          <a:bodyPr/>
          <a:lstStyle/>
          <a:p>
            <a:pPr algn="ctr"/>
            <a:r>
              <a:rPr lang="en-IN" sz="4400" b="1" dirty="0">
                <a:latin typeface="Times New Roman" panose="02020603050405020304" pitchFamily="18" charset="0"/>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A54FA1-D474-4A25-9AEE-BF20269B1D94}"/>
              </a:ext>
            </a:extLst>
          </p:cNvPr>
          <p:cNvSpPr>
            <a:spLocks noGrp="1"/>
          </p:cNvSpPr>
          <p:nvPr>
            <p:ph idx="1"/>
          </p:nvPr>
        </p:nvSpPr>
        <p:spPr>
          <a:xfrm>
            <a:off x="838200" y="1212783"/>
            <a:ext cx="10515600" cy="5508692"/>
          </a:xfrm>
        </p:spPr>
        <p:txBody>
          <a:bodyPr>
            <a:normAutofit/>
          </a:bodyPr>
          <a:lstStyle/>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OBJECTIVES &amp; APPLICATIONS</a:t>
            </a:r>
          </a:p>
          <a:p>
            <a:r>
              <a:rPr lang="en-IN" sz="2400" dirty="0">
                <a:latin typeface="Times New Roman" panose="02020603050405020304" pitchFamily="18" charset="0"/>
                <a:cs typeface="Times New Roman" panose="02020603050405020304" pitchFamily="18" charset="0"/>
              </a:rPr>
              <a:t>LITERATURE SURVEY</a:t>
            </a:r>
          </a:p>
          <a:p>
            <a:r>
              <a:rPr lang="en-IN" sz="2400" dirty="0">
                <a:latin typeface="Times New Roman" panose="02020603050405020304" pitchFamily="18" charset="0"/>
                <a:cs typeface="Times New Roman" panose="02020603050405020304" pitchFamily="18" charset="0"/>
              </a:rPr>
              <a:t>BLOCK DIAGRAM</a:t>
            </a:r>
          </a:p>
          <a:p>
            <a:r>
              <a:rPr lang="en-US" sz="2400" dirty="0">
                <a:latin typeface="Times New Roman" panose="02020603050405020304" pitchFamily="18" charset="0"/>
                <a:cs typeface="Times New Roman" panose="02020603050405020304" pitchFamily="18" charset="0"/>
              </a:rPr>
              <a:t>FLOW CHART</a:t>
            </a:r>
          </a:p>
          <a:p>
            <a:r>
              <a:rPr lang="en-US" sz="2400" dirty="0">
                <a:latin typeface="Times New Roman" panose="02020603050405020304" pitchFamily="18" charset="0"/>
                <a:cs typeface="Times New Roman" panose="02020603050405020304" pitchFamily="18" charset="0"/>
              </a:rPr>
              <a:t>DESCRIPTION OF PROJECT</a:t>
            </a:r>
          </a:p>
          <a:p>
            <a:r>
              <a:rPr lang="en-US" sz="2400" dirty="0">
                <a:latin typeface="Times New Roman" panose="02020603050405020304" pitchFamily="18" charset="0"/>
                <a:cs typeface="Times New Roman" panose="02020603050405020304" pitchFamily="18" charset="0"/>
              </a:rPr>
              <a:t>FORCE SENSITIVE RESISTORS (FSRs) </a:t>
            </a:r>
          </a:p>
          <a:p>
            <a:r>
              <a:rPr lang="en-IN" sz="2400" dirty="0">
                <a:latin typeface="Times New Roman" panose="02020603050405020304" pitchFamily="18" charset="0"/>
                <a:cs typeface="Times New Roman" panose="02020603050405020304" pitchFamily="18" charset="0"/>
              </a:rPr>
              <a:t>RESULT ANALYSIS(FRONT-END,EXCEL SHEET,GRAPH)</a:t>
            </a:r>
          </a:p>
          <a:p>
            <a:r>
              <a:rPr lang="en-IN" sz="2400" dirty="0">
                <a:latin typeface="Times New Roman" panose="02020603050405020304" pitchFamily="18" charset="0"/>
                <a:cs typeface="Times New Roman" panose="02020603050405020304" pitchFamily="18" charset="0"/>
              </a:rPr>
              <a:t>CONCLUSION</a:t>
            </a:r>
          </a:p>
          <a:p>
            <a:r>
              <a:rPr lang="en-IN" sz="2400" dirty="0">
                <a:latin typeface="Times New Roman" panose="02020603050405020304" pitchFamily="18" charset="0"/>
                <a:cs typeface="Times New Roman" panose="02020603050405020304" pitchFamily="18" charset="0"/>
              </a:rPr>
              <a:t>FUTURE WORKS</a:t>
            </a:r>
          </a:p>
          <a:p>
            <a:r>
              <a:rPr lang="en-IN" sz="2400" dirty="0">
                <a:latin typeface="Times New Roman" panose="02020603050405020304" pitchFamily="18" charset="0"/>
                <a:cs typeface="Times New Roman" panose="02020603050405020304" pitchFamily="18" charset="0"/>
              </a:rPr>
              <a:t>REFERENCES </a:t>
            </a:r>
          </a:p>
        </p:txBody>
      </p:sp>
      <p:sp>
        <p:nvSpPr>
          <p:cNvPr id="4" name="Slide Number Placeholder 3">
            <a:extLst>
              <a:ext uri="{FF2B5EF4-FFF2-40B4-BE49-F238E27FC236}">
                <a16:creationId xmlns:a16="http://schemas.microsoft.com/office/drawing/2014/main" id="{266D6AA7-A623-424E-805F-60BC380D0702}"/>
              </a:ext>
            </a:extLst>
          </p:cNvPr>
          <p:cNvSpPr>
            <a:spLocks noGrp="1"/>
          </p:cNvSpPr>
          <p:nvPr>
            <p:ph type="sldNum" sz="quarter" idx="12"/>
          </p:nvPr>
        </p:nvSpPr>
        <p:spPr/>
        <p:txBody>
          <a:bodyPr/>
          <a:lstStyle/>
          <a:p>
            <a:fld id="{DAED7E48-6757-4C2D-9900-A33DB34A9D37}" type="slidenum">
              <a:rPr lang="en-IN" smtClean="0"/>
              <a:t>2</a:t>
            </a:fld>
            <a:endParaRPr lang="en-IN"/>
          </a:p>
        </p:txBody>
      </p:sp>
    </p:spTree>
    <p:extLst>
      <p:ext uri="{BB962C8B-B14F-4D97-AF65-F5344CB8AC3E}">
        <p14:creationId xmlns:p14="http://schemas.microsoft.com/office/powerpoint/2010/main" val="132906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7C05-76FA-2815-1806-1B9E50AB7662}"/>
              </a:ext>
            </a:extLst>
          </p:cNvPr>
          <p:cNvSpPr>
            <a:spLocks noGrp="1"/>
          </p:cNvSpPr>
          <p:nvPr>
            <p:ph type="title"/>
          </p:nvPr>
        </p:nvSpPr>
        <p:spPr>
          <a:xfrm>
            <a:off x="838200" y="0"/>
            <a:ext cx="10515600" cy="1311787"/>
          </a:xfrm>
        </p:spPr>
        <p:txBody>
          <a:bodyPr/>
          <a:lstStyle/>
          <a:p>
            <a:pPr algn="ctr"/>
            <a:r>
              <a:rPr lang="en-US" b="1" dirty="0">
                <a:latin typeface="Times New Roman" panose="02020603050405020304" pitchFamily="18" charset="0"/>
                <a:cs typeface="Times New Roman" panose="02020603050405020304" pitchFamily="18" charset="0"/>
              </a:rPr>
              <a:t>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62187B-59A8-E36C-65D4-DB46A37AA1CE}"/>
              </a:ext>
            </a:extLst>
          </p:cNvPr>
          <p:cNvSpPr>
            <a:spLocks noGrp="1"/>
          </p:cNvSpPr>
          <p:nvPr>
            <p:ph idx="1"/>
          </p:nvPr>
        </p:nvSpPr>
        <p:spPr>
          <a:xfrm>
            <a:off x="717452" y="1491175"/>
            <a:ext cx="10413968" cy="4685788"/>
          </a:xfrm>
        </p:spPr>
        <p:txBody>
          <a:bodyPr/>
          <a:lstStyle/>
          <a:p>
            <a:pPr>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Enhancing the diagnosis by detecting several other deformities other than Flat Foot, High Arch.</a:t>
            </a:r>
          </a:p>
          <a:p>
            <a:pPr>
              <a:buFont typeface="Wingdings" panose="05000000000000000000" pitchFamily="2" charset="2"/>
              <a:buChar char="q"/>
            </a:pPr>
            <a:r>
              <a:rPr lang="en-US" i="1" dirty="0">
                <a:latin typeface="Times New Roman" panose="02020603050405020304" pitchFamily="18" charset="0"/>
                <a:cs typeface="Times New Roman" panose="02020603050405020304" pitchFamily="18" charset="0"/>
              </a:rPr>
              <a:t>Using Machine-Learning to get more accuracy in the detection.</a:t>
            </a:r>
            <a:endParaRPr lang="en-IN"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CB743CB-B7DD-145C-1DAD-2B6C1FA63538}"/>
              </a:ext>
            </a:extLst>
          </p:cNvPr>
          <p:cNvSpPr>
            <a:spLocks noGrp="1"/>
          </p:cNvSpPr>
          <p:nvPr>
            <p:ph type="sldNum" sz="quarter" idx="12"/>
          </p:nvPr>
        </p:nvSpPr>
        <p:spPr/>
        <p:txBody>
          <a:bodyPr/>
          <a:lstStyle/>
          <a:p>
            <a:fld id="{DAED7E48-6757-4C2D-9900-A33DB34A9D37}" type="slidenum">
              <a:rPr lang="en-IN" smtClean="0"/>
              <a:pPr/>
              <a:t>20</a:t>
            </a:fld>
            <a:endParaRPr lang="en-IN" dirty="0"/>
          </a:p>
        </p:txBody>
      </p:sp>
    </p:spTree>
    <p:extLst>
      <p:ext uri="{BB962C8B-B14F-4D97-AF65-F5344CB8AC3E}">
        <p14:creationId xmlns:p14="http://schemas.microsoft.com/office/powerpoint/2010/main" val="1707105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0C2-D5E0-4A50-BFE9-EF2819C4BCC8}"/>
              </a:ext>
            </a:extLst>
          </p:cNvPr>
          <p:cNvSpPr>
            <a:spLocks noGrp="1"/>
          </p:cNvSpPr>
          <p:nvPr>
            <p:ph type="title"/>
          </p:nvPr>
        </p:nvSpPr>
        <p:spPr>
          <a:xfrm>
            <a:off x="838200" y="136525"/>
            <a:ext cx="10515600" cy="882166"/>
          </a:xfrm>
        </p:spPr>
        <p:txBody>
          <a:bodyPr/>
          <a:lstStyle/>
          <a:p>
            <a:pPr algn="ctr"/>
            <a:r>
              <a:rPr lang="en-IN"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351C7D82-AC70-4BDD-909A-269D79D0A1B2}"/>
              </a:ext>
            </a:extLst>
          </p:cNvPr>
          <p:cNvSpPr>
            <a:spLocks noGrp="1"/>
          </p:cNvSpPr>
          <p:nvPr>
            <p:ph idx="1"/>
          </p:nvPr>
        </p:nvSpPr>
        <p:spPr>
          <a:xfrm>
            <a:off x="289367" y="1502228"/>
            <a:ext cx="11902633" cy="5355771"/>
          </a:xfrm>
        </p:spPr>
        <p:txBody>
          <a:bodyPr>
            <a:normAutofit/>
          </a:bodyPr>
          <a:lstStyle/>
          <a:p>
            <a:pPr marL="0" indent="0">
              <a:spcAft>
                <a:spcPts val="1200"/>
              </a:spcAft>
              <a:buNone/>
            </a:pPr>
            <a:r>
              <a:rPr lang="en-US" sz="2000" i="1" dirty="0">
                <a:effectLst/>
                <a:latin typeface="Times New Roman" panose="02020603050405020304" pitchFamily="18" charset="0"/>
                <a:ea typeface="Times New Roman" panose="02020603050405020304" pitchFamily="18" charset="0"/>
              </a:rPr>
              <a:t>1.Hu, J.; Cao, H.; Zhang, Y.; Zheng, Y. Wearable Plantar Pressure Detecting System Based on FSR. In Proceedings of the 2018 2nd IEEE Advanced Information Management, Communicates, Electronic and Automation Control Conference, IMCEC 2018, Xi’an, China, 25–27 May 2018; pp. 1687–1691. </a:t>
            </a:r>
            <a:endParaRPr lang="en-IN" sz="2000" dirty="0">
              <a:effectLst/>
              <a:latin typeface="Times New Roman" panose="02020603050405020304" pitchFamily="18" charset="0"/>
              <a:ea typeface="Times New Roman" panose="02020603050405020304" pitchFamily="18" charset="0"/>
            </a:endParaRPr>
          </a:p>
          <a:p>
            <a:pPr marL="0" indent="0">
              <a:spcAft>
                <a:spcPts val="1200"/>
              </a:spcAft>
              <a:buNone/>
            </a:pPr>
            <a:r>
              <a:rPr lang="en-US" sz="2000" i="1" dirty="0">
                <a:effectLst/>
                <a:latin typeface="Times New Roman" panose="02020603050405020304" pitchFamily="18" charset="0"/>
                <a:ea typeface="Times New Roman" panose="02020603050405020304" pitchFamily="18" charset="0"/>
              </a:rPr>
              <a:t>2. Van Hulle, R.; Schwartz, C.; Denoël, V.; Croisier, J.L.; Forthomme, B.; Brüls, O. A foot/ground contact model for biomechanical inverse dynamics analysis. J. Biomech. 2020, 100, 109412. </a:t>
            </a:r>
            <a:endParaRPr lang="en-IN" sz="2000" dirty="0">
              <a:effectLst/>
              <a:latin typeface="Times New Roman" panose="02020603050405020304" pitchFamily="18" charset="0"/>
              <a:ea typeface="Times New Roman" panose="02020603050405020304" pitchFamily="18" charset="0"/>
            </a:endParaRPr>
          </a:p>
          <a:p>
            <a:pPr marL="0" indent="0">
              <a:spcAft>
                <a:spcPts val="1200"/>
              </a:spcAft>
              <a:buNone/>
            </a:pPr>
            <a:r>
              <a:rPr lang="en-US" sz="2000" i="1" dirty="0">
                <a:effectLst/>
                <a:latin typeface="Times New Roman" panose="02020603050405020304" pitchFamily="18" charset="0"/>
                <a:ea typeface="Times New Roman" panose="02020603050405020304" pitchFamily="18" charset="0"/>
              </a:rPr>
              <a:t>3. Zheng, Y.; Choi, Y.; Wong, K.; Chan, S.; Mak, A. Biomechanical assessment of plantar foot tissue in diabetic patients using an ultrasound indentation system. Ultrasound Med. Biol. 2000, 26, 451–456. </a:t>
            </a:r>
            <a:endParaRPr lang="en-IN" sz="2000" dirty="0">
              <a:effectLst/>
              <a:latin typeface="Times New Roman" panose="02020603050405020304" pitchFamily="18" charset="0"/>
              <a:ea typeface="Times New Roman" panose="02020603050405020304" pitchFamily="18" charset="0"/>
            </a:endParaRPr>
          </a:p>
          <a:p>
            <a:pPr marL="0" indent="0">
              <a:spcAft>
                <a:spcPts val="1200"/>
              </a:spcAft>
              <a:buNone/>
            </a:pPr>
            <a:r>
              <a:rPr lang="en-US" sz="2000" i="1" dirty="0">
                <a:latin typeface="Times New Roman" panose="02020603050405020304" pitchFamily="18" charset="0"/>
                <a:ea typeface="Times New Roman" panose="02020603050405020304" pitchFamily="18" charset="0"/>
              </a:rPr>
              <a:t>4</a:t>
            </a:r>
            <a:r>
              <a:rPr lang="en-US" sz="2000" i="1" dirty="0">
                <a:effectLst/>
                <a:latin typeface="Times New Roman" panose="02020603050405020304" pitchFamily="18" charset="0"/>
                <a:ea typeface="Times New Roman" panose="02020603050405020304" pitchFamily="18" charset="0"/>
              </a:rPr>
              <a:t>. </a:t>
            </a:r>
            <a:r>
              <a:rPr lang="en-IN" sz="2100" i="1" dirty="0">
                <a:latin typeface="Times New Roman" panose="02020603050405020304" pitchFamily="18" charset="0"/>
                <a:cs typeface="Times New Roman" panose="02020603050405020304" pitchFamily="18" charset="0"/>
              </a:rPr>
              <a:t>Wibowo, D.B.; </a:t>
            </a:r>
            <a:r>
              <a:rPr lang="en-IN" sz="2100" i="1" dirty="0" err="1">
                <a:latin typeface="Times New Roman" panose="02020603050405020304" pitchFamily="18" charset="0"/>
                <a:cs typeface="Times New Roman" panose="02020603050405020304" pitchFamily="18" charset="0"/>
              </a:rPr>
              <a:t>Suprihanto</a:t>
            </a:r>
            <a:r>
              <a:rPr lang="en-IN" sz="2100" i="1" dirty="0">
                <a:latin typeface="Times New Roman" panose="02020603050405020304" pitchFamily="18" charset="0"/>
                <a:cs typeface="Times New Roman" panose="02020603050405020304" pitchFamily="18" charset="0"/>
              </a:rPr>
              <a:t>, A.; </a:t>
            </a:r>
            <a:r>
              <a:rPr lang="en-IN" sz="2100" i="1" dirty="0" err="1">
                <a:latin typeface="Times New Roman" panose="02020603050405020304" pitchFamily="18" charset="0"/>
                <a:cs typeface="Times New Roman" panose="02020603050405020304" pitchFamily="18" charset="0"/>
              </a:rPr>
              <a:t>Caesarendra</a:t>
            </a:r>
            <a:r>
              <a:rPr lang="en-IN" sz="2100" i="1" dirty="0">
                <a:latin typeface="Times New Roman" panose="02020603050405020304" pitchFamily="18" charset="0"/>
                <a:cs typeface="Times New Roman" panose="02020603050405020304" pitchFamily="18" charset="0"/>
              </a:rPr>
              <a:t>, W.; </a:t>
            </a:r>
            <a:r>
              <a:rPr lang="en-IN" sz="2100" i="1" dirty="0" err="1">
                <a:latin typeface="Times New Roman" panose="02020603050405020304" pitchFamily="18" charset="0"/>
                <a:cs typeface="Times New Roman" panose="02020603050405020304" pitchFamily="18" charset="0"/>
              </a:rPr>
              <a:t>Khoeron</a:t>
            </a:r>
            <a:r>
              <a:rPr lang="en-IN" sz="2100" i="1" dirty="0">
                <a:latin typeface="Times New Roman" panose="02020603050405020304" pitchFamily="18" charset="0"/>
                <a:cs typeface="Times New Roman" panose="02020603050405020304" pitchFamily="18" charset="0"/>
              </a:rPr>
              <a:t>, S.; Glowacz, A.; Irfan, M. A Simple Foot Plantar Pressure Measurement Platform System Using Force-Sensing Resistors. Appl. Syst. Innov. </a:t>
            </a:r>
            <a:r>
              <a:rPr lang="en-IN" sz="2100" b="1" i="1" dirty="0">
                <a:latin typeface="Times New Roman" panose="02020603050405020304" pitchFamily="18" charset="0"/>
                <a:cs typeface="Times New Roman" panose="02020603050405020304" pitchFamily="18" charset="0"/>
              </a:rPr>
              <a:t>2020</a:t>
            </a:r>
            <a:r>
              <a:rPr lang="en-IN" sz="2100" i="1" dirty="0">
                <a:latin typeface="Times New Roman" panose="02020603050405020304" pitchFamily="18" charset="0"/>
                <a:cs typeface="Times New Roman" panose="02020603050405020304" pitchFamily="18" charset="0"/>
              </a:rPr>
              <a:t>, 3(3), 33.</a:t>
            </a:r>
          </a:p>
        </p:txBody>
      </p:sp>
      <p:sp>
        <p:nvSpPr>
          <p:cNvPr id="4" name="Slide Number Placeholder 3">
            <a:extLst>
              <a:ext uri="{FF2B5EF4-FFF2-40B4-BE49-F238E27FC236}">
                <a16:creationId xmlns:a16="http://schemas.microsoft.com/office/drawing/2014/main" id="{ACF84CCD-1487-474E-A1EF-080CB7503114}"/>
              </a:ext>
            </a:extLst>
          </p:cNvPr>
          <p:cNvSpPr>
            <a:spLocks noGrp="1"/>
          </p:cNvSpPr>
          <p:nvPr>
            <p:ph type="sldNum" sz="quarter" idx="12"/>
          </p:nvPr>
        </p:nvSpPr>
        <p:spPr/>
        <p:txBody>
          <a:bodyPr/>
          <a:lstStyle/>
          <a:p>
            <a:fld id="{DAED7E48-6757-4C2D-9900-A33DB34A9D37}" type="slidenum">
              <a:rPr lang="en-IN" smtClean="0"/>
              <a:pPr/>
              <a:t>21</a:t>
            </a:fld>
            <a:endParaRPr lang="en-IN" dirty="0"/>
          </a:p>
        </p:txBody>
      </p:sp>
    </p:spTree>
    <p:extLst>
      <p:ext uri="{BB962C8B-B14F-4D97-AF65-F5344CB8AC3E}">
        <p14:creationId xmlns:p14="http://schemas.microsoft.com/office/powerpoint/2010/main" val="3475748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F1D666-FB59-46EB-A9E7-2554DE960674}"/>
              </a:ext>
            </a:extLst>
          </p:cNvPr>
          <p:cNvSpPr>
            <a:spLocks noGrp="1"/>
          </p:cNvSpPr>
          <p:nvPr>
            <p:ph idx="1"/>
          </p:nvPr>
        </p:nvSpPr>
        <p:spPr>
          <a:xfrm>
            <a:off x="2127183" y="2682273"/>
            <a:ext cx="7628823" cy="3054383"/>
          </a:xfrm>
        </p:spPr>
        <p:txBody>
          <a:bodyPr>
            <a:normAutofit/>
          </a:bodyPr>
          <a:lstStyle/>
          <a:p>
            <a:pPr marL="0" indent="0" algn="ctr">
              <a:buNone/>
            </a:pPr>
            <a:r>
              <a:rPr lang="en-US" sz="9600" dirty="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8A2584-C2B8-474B-9ABD-85083DFA0694}"/>
              </a:ext>
            </a:extLst>
          </p:cNvPr>
          <p:cNvSpPr>
            <a:spLocks noGrp="1"/>
          </p:cNvSpPr>
          <p:nvPr>
            <p:ph type="sldNum" sz="quarter" idx="12"/>
          </p:nvPr>
        </p:nvSpPr>
        <p:spPr/>
        <p:txBody>
          <a:bodyPr/>
          <a:lstStyle/>
          <a:p>
            <a:fld id="{DAED7E48-6757-4C2D-9900-A33DB34A9D37}" type="slidenum">
              <a:rPr lang="en-IN" smtClean="0"/>
              <a:pPr/>
              <a:t>22</a:t>
            </a:fld>
            <a:endParaRPr lang="en-IN" dirty="0"/>
          </a:p>
        </p:txBody>
      </p:sp>
    </p:spTree>
    <p:extLst>
      <p:ext uri="{BB962C8B-B14F-4D97-AF65-F5344CB8AC3E}">
        <p14:creationId xmlns:p14="http://schemas.microsoft.com/office/powerpoint/2010/main" val="23299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FB2B-730F-45E5-ABFE-0D90ACC741ED}"/>
              </a:ext>
            </a:extLst>
          </p:cNvPr>
          <p:cNvSpPr>
            <a:spLocks noGrp="1"/>
          </p:cNvSpPr>
          <p:nvPr>
            <p:ph type="title"/>
          </p:nvPr>
        </p:nvSpPr>
        <p:spPr/>
        <p:txBody>
          <a:bodyPr/>
          <a:lstStyle/>
          <a:p>
            <a:pPr algn="ctr"/>
            <a:r>
              <a:rPr lang="en-IN" sz="4400" b="1"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235CFF0-23A5-4129-B0BF-4F58E3DB4245}"/>
              </a:ext>
            </a:extLst>
          </p:cNvPr>
          <p:cNvSpPr>
            <a:spLocks noGrp="1"/>
          </p:cNvSpPr>
          <p:nvPr>
            <p:ph type="sldNum" sz="quarter" idx="12"/>
          </p:nvPr>
        </p:nvSpPr>
        <p:spPr/>
        <p:txBody>
          <a:bodyPr/>
          <a:lstStyle/>
          <a:p>
            <a:fld id="{DAED7E48-6757-4C2D-9900-A33DB34A9D37}" type="slidenum">
              <a:rPr lang="en-IN" smtClean="0"/>
              <a:t>3</a:t>
            </a:fld>
            <a:endParaRPr lang="en-IN"/>
          </a:p>
        </p:txBody>
      </p:sp>
      <p:sp>
        <p:nvSpPr>
          <p:cNvPr id="7" name="Rectangle 3">
            <a:extLst>
              <a:ext uri="{FF2B5EF4-FFF2-40B4-BE49-F238E27FC236}">
                <a16:creationId xmlns:a16="http://schemas.microsoft.com/office/drawing/2014/main" id="{8995BD39-F6ED-461B-8B53-106DF7DD1E39}"/>
              </a:ext>
            </a:extLst>
          </p:cNvPr>
          <p:cNvSpPr>
            <a:spLocks noGrp="1" noChangeArrowheads="1"/>
          </p:cNvSpPr>
          <p:nvPr>
            <p:ph idx="1"/>
          </p:nvPr>
        </p:nvSpPr>
        <p:spPr bwMode="auto">
          <a:xfrm>
            <a:off x="749877" y="1586468"/>
            <a:ext cx="10515600" cy="44632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buFont typeface="Wingdings" panose="05000000000000000000" pitchFamily="2" charset="2"/>
              <a:buChar char="q"/>
            </a:pPr>
            <a:r>
              <a:rPr lang="en-US" sz="2400" dirty="0">
                <a:effectLst/>
                <a:latin typeface="Times New Roman" panose="02020603050405020304" pitchFamily="18" charset="0"/>
                <a:ea typeface="Times New Roman" panose="02020603050405020304" pitchFamily="18" charset="0"/>
              </a:rPr>
              <a:t>Shoe Recommendations: By analyzing pressure distribution patterns, the system can accurately identify arch types (high, low) to recommend shoes with appropriate support.</a:t>
            </a:r>
            <a:endParaRPr lang="en-US" sz="2400"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q"/>
            </a:pPr>
            <a:r>
              <a:rPr kumimoji="0" lang="en-US" altLang="en-US" sz="240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Various foot related problems such as Flat foot and High Arch can be detected.</a:t>
            </a:r>
          </a:p>
          <a:p>
            <a:pPr algn="just">
              <a:lnSpc>
                <a:spcPct val="100000"/>
              </a:lnSpc>
              <a:buFont typeface="Wingdings" panose="05000000000000000000" pitchFamily="2" charset="2"/>
              <a:buChar char="q"/>
            </a:pPr>
            <a:r>
              <a:rPr kumimoji="0" lang="en-US" altLang="en-US" sz="240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Foot measurements taken using Force Sensitive Resistors.</a:t>
            </a:r>
          </a:p>
          <a:p>
            <a:pPr algn="just">
              <a:lnSpc>
                <a:spcPct val="100000"/>
              </a:lnSpc>
              <a:buFont typeface="Wingdings" panose="05000000000000000000" pitchFamily="2" charset="2"/>
              <a:buChar char="q"/>
            </a:pPr>
            <a:r>
              <a:rPr lang="en-US" sz="2400" dirty="0">
                <a:effectLst/>
                <a:latin typeface="Times New Roman" panose="02020603050405020304" pitchFamily="18" charset="0"/>
                <a:ea typeface="Times New Roman" panose="02020603050405020304" pitchFamily="18" charset="0"/>
              </a:rPr>
              <a:t>Foot pressure data can inform designers about the ideal shape, materials, and construction techniques for optimal comfort and performance.</a:t>
            </a:r>
            <a:endParaRPr lang="en-IN" sz="2400" dirty="0">
              <a:effectLst/>
              <a:latin typeface="Times New Roman" panose="02020603050405020304" pitchFamily="18" charset="0"/>
              <a:ea typeface="Times New Roman" panose="02020603050405020304" pitchFamily="18" charset="0"/>
            </a:endParaRPr>
          </a:p>
          <a:p>
            <a:pPr algn="just">
              <a:lnSpc>
                <a:spcPct val="100000"/>
              </a:lnSpc>
              <a:buFont typeface="Wingdings" panose="05000000000000000000" pitchFamily="2" charset="2"/>
              <a:buChar char="q"/>
            </a:pPr>
            <a:r>
              <a:rPr lang="en-US" sz="2400" dirty="0">
                <a:latin typeface="Times New Roman" panose="02020603050405020304" pitchFamily="18" charset="0"/>
                <a:ea typeface="Times New Roman" panose="02020603050405020304" pitchFamily="18" charset="0"/>
              </a:rPr>
              <a:t>S</a:t>
            </a:r>
            <a:r>
              <a:rPr lang="en-US" sz="2400" dirty="0">
                <a:effectLst/>
                <a:latin typeface="Times New Roman" panose="02020603050405020304" pitchFamily="18" charset="0"/>
                <a:ea typeface="Times New Roman" panose="02020603050405020304" pitchFamily="18" charset="0"/>
              </a:rPr>
              <a:t>electing shoes that match individual foot biomechanics, people can experience greater comfort and reduced foot pain throughout the day.</a:t>
            </a:r>
          </a:p>
          <a:p>
            <a:pPr algn="just">
              <a:lnSpc>
                <a:spcPct val="100000"/>
              </a:lnSpc>
              <a:buFont typeface="Wingdings" panose="05000000000000000000" pitchFamily="2" charset="2"/>
              <a:buChar char="q"/>
            </a:pPr>
            <a:r>
              <a:rPr lang="en-US" sz="2400" dirty="0">
                <a:latin typeface="Times New Roman" panose="02020603050405020304" pitchFamily="18" charset="0"/>
                <a:ea typeface="Times New Roman" panose="02020603050405020304" pitchFamily="18" charset="0"/>
              </a:rPr>
              <a:t>Medical solutions provided along side shoe recommendation for improving arch type.</a:t>
            </a:r>
            <a:endParaRPr lang="en-IN"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1147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80DC-7126-4302-B481-9BCAA1DB9261}"/>
              </a:ext>
            </a:extLst>
          </p:cNvPr>
          <p:cNvSpPr>
            <a:spLocks noGrp="1"/>
          </p:cNvSpPr>
          <p:nvPr>
            <p:ph type="title"/>
          </p:nvPr>
        </p:nvSpPr>
        <p:spPr>
          <a:xfrm>
            <a:off x="0" y="365125"/>
            <a:ext cx="12192000" cy="1325563"/>
          </a:xfrm>
        </p:spPr>
        <p:txBody>
          <a:bodyPr/>
          <a:lstStyle/>
          <a:p>
            <a:pPr algn="ctr"/>
            <a:r>
              <a:rPr lang="en-IN" sz="4400" b="1" dirty="0">
                <a:latin typeface="Times New Roman" panose="02020603050405020304" pitchFamily="18" charset="0"/>
                <a:cs typeface="Times New Roman" panose="02020603050405020304" pitchFamily="18" charset="0"/>
              </a:rPr>
              <a:t>OBJECTIVES &amp; APPLICATIONS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C9B5C2-5989-4FCA-824F-2D2499873B52}"/>
              </a:ext>
            </a:extLst>
          </p:cNvPr>
          <p:cNvSpPr>
            <a:spLocks noGrp="1"/>
          </p:cNvSpPr>
          <p:nvPr>
            <p:ph idx="1"/>
          </p:nvPr>
        </p:nvSpPr>
        <p:spPr>
          <a:xfrm>
            <a:off x="838200" y="1690688"/>
            <a:ext cx="5360469" cy="4351338"/>
          </a:xfrm>
        </p:spPr>
        <p:txBody>
          <a:bodyPr>
            <a:normAutofit/>
          </a:bodyPr>
          <a:lstStyle/>
          <a:p>
            <a:pPr algn="just"/>
            <a:r>
              <a:rPr lang="en-US" sz="2400" dirty="0">
                <a:effectLst/>
                <a:latin typeface="Times New Roman" panose="02020603050405020304" pitchFamily="18" charset="0"/>
                <a:ea typeface="Times New Roman" panose="02020603050405020304" pitchFamily="18" charset="0"/>
              </a:rPr>
              <a:t>The measurement of plantar pressure in various areas of the foot for detecting deformities present in the foot.</a:t>
            </a:r>
            <a:endParaRPr lang="en-IN" sz="2400" dirty="0">
              <a:latin typeface="Times New Roman" panose="02020603050405020304" pitchFamily="18" charset="0"/>
              <a:ea typeface="Times New Roman" panose="02020603050405020304" pitchFamily="18" charset="0"/>
            </a:endParaRPr>
          </a:p>
          <a:p>
            <a:pPr algn="just"/>
            <a:r>
              <a:rPr lang="en-US" sz="2400" dirty="0">
                <a:effectLst/>
                <a:latin typeface="Times New Roman" panose="02020603050405020304" pitchFamily="18" charset="0"/>
                <a:ea typeface="Times New Roman" panose="02020603050405020304" pitchFamily="18" charset="0"/>
              </a:rPr>
              <a:t>Detecting various foot type.</a:t>
            </a:r>
            <a:endParaRPr lang="en-IN" sz="2400" dirty="0">
              <a:effectLst/>
              <a:latin typeface="Times New Roman" panose="02020603050405020304" pitchFamily="18" charset="0"/>
              <a:ea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Use of the internet to upload data to the local host and firebase(for storage)</a:t>
            </a:r>
          </a:p>
          <a:p>
            <a:pPr algn="just"/>
            <a:r>
              <a:rPr lang="en-US" sz="2400" dirty="0">
                <a:latin typeface="Times New Roman" panose="02020603050405020304" pitchFamily="18" charset="0"/>
                <a:cs typeface="Times New Roman" panose="02020603050405020304" pitchFamily="18" charset="0"/>
              </a:rPr>
              <a:t>Shoe modifications and other solutions recommended for elderly people as well as people suffering from deformities.</a:t>
            </a:r>
          </a:p>
        </p:txBody>
      </p:sp>
      <p:sp>
        <p:nvSpPr>
          <p:cNvPr id="4" name="Slide Number Placeholder 3">
            <a:extLst>
              <a:ext uri="{FF2B5EF4-FFF2-40B4-BE49-F238E27FC236}">
                <a16:creationId xmlns:a16="http://schemas.microsoft.com/office/drawing/2014/main" id="{07BE2A9D-F904-4DD8-B79F-16C6839EB65C}"/>
              </a:ext>
            </a:extLst>
          </p:cNvPr>
          <p:cNvSpPr>
            <a:spLocks noGrp="1"/>
          </p:cNvSpPr>
          <p:nvPr>
            <p:ph type="sldNum" sz="quarter" idx="12"/>
          </p:nvPr>
        </p:nvSpPr>
        <p:spPr/>
        <p:txBody>
          <a:bodyPr/>
          <a:lstStyle/>
          <a:p>
            <a:fld id="{DAED7E48-6757-4C2D-9900-A33DB34A9D37}" type="slidenum">
              <a:rPr lang="en-IN" smtClean="0"/>
              <a:t>4</a:t>
            </a:fld>
            <a:endParaRPr lang="en-IN"/>
          </a:p>
        </p:txBody>
      </p:sp>
      <p:sp>
        <p:nvSpPr>
          <p:cNvPr id="5" name="TextBox 4">
            <a:extLst>
              <a:ext uri="{FF2B5EF4-FFF2-40B4-BE49-F238E27FC236}">
                <a16:creationId xmlns:a16="http://schemas.microsoft.com/office/drawing/2014/main" id="{A0C3E82D-D1C4-4AA5-9423-A1B3CD6D5340}"/>
              </a:ext>
            </a:extLst>
          </p:cNvPr>
          <p:cNvSpPr txBox="1"/>
          <p:nvPr/>
        </p:nvSpPr>
        <p:spPr>
          <a:xfrm>
            <a:off x="6753726" y="1690688"/>
            <a:ext cx="4600067" cy="2785378"/>
          </a:xfrm>
          <a:prstGeom prst="rect">
            <a:avLst/>
          </a:prstGeom>
          <a:noFill/>
        </p:spPr>
        <p:txBody>
          <a:bodyPr wrap="square" rtlCol="0">
            <a:spAutoFit/>
          </a:bodyPr>
          <a:lstStyle/>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Shoe Recommend System that provides better support and comfort.</a:t>
            </a:r>
          </a:p>
          <a:p>
            <a:pPr marL="285750" indent="-28575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Medical diagnosis and research</a:t>
            </a:r>
            <a:endParaRPr lang="en-IN" sz="25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Sports and Military</a:t>
            </a:r>
          </a:p>
          <a:p>
            <a:pPr marL="285750" indent="-28575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Treatment to Old Age People and people with deformities.</a:t>
            </a:r>
            <a:endParaRPr lang="en-IN" sz="25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789AC412-3DE8-4D31-BD04-6C23C0290661}"/>
              </a:ext>
            </a:extLst>
          </p:cNvPr>
          <p:cNvCxnSpPr>
            <a:cxnSpLocks/>
          </p:cNvCxnSpPr>
          <p:nvPr/>
        </p:nvCxnSpPr>
        <p:spPr>
          <a:xfrm>
            <a:off x="6381549" y="1690688"/>
            <a:ext cx="0" cy="447861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3641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EB3F-31C1-4B90-BEEF-DB57FAB8EBCB}"/>
              </a:ext>
            </a:extLst>
          </p:cNvPr>
          <p:cNvSpPr>
            <a:spLocks noGrp="1"/>
          </p:cNvSpPr>
          <p:nvPr>
            <p:ph type="title"/>
          </p:nvPr>
        </p:nvSpPr>
        <p:spPr>
          <a:xfrm>
            <a:off x="-17106" y="4156"/>
            <a:ext cx="12192000" cy="743239"/>
          </a:xfrm>
        </p:spPr>
        <p:txBody>
          <a:bodyPr/>
          <a:lstStyle/>
          <a:p>
            <a:pPr algn="ctr"/>
            <a:r>
              <a:rPr lang="en-IN" sz="4400" b="1" i="0" dirty="0">
                <a:solidFill>
                  <a:srgbClr val="040C28"/>
                </a:solidFill>
                <a:effectLst/>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3F9D9FF-FAE6-4C81-BE66-FE6C24511B24}"/>
              </a:ext>
            </a:extLst>
          </p:cNvPr>
          <p:cNvSpPr>
            <a:spLocks noGrp="1"/>
          </p:cNvSpPr>
          <p:nvPr>
            <p:ph type="sldNum" sz="quarter" idx="12"/>
          </p:nvPr>
        </p:nvSpPr>
        <p:spPr/>
        <p:txBody>
          <a:bodyPr/>
          <a:lstStyle/>
          <a:p>
            <a:fld id="{DAED7E48-6757-4C2D-9900-A33DB34A9D37}" type="slidenum">
              <a:rPr lang="en-IN" smtClean="0"/>
              <a:pPr/>
              <a:t>5</a:t>
            </a:fld>
            <a:endParaRPr lang="en-IN" dirty="0"/>
          </a:p>
        </p:txBody>
      </p:sp>
      <p:graphicFrame>
        <p:nvGraphicFramePr>
          <p:cNvPr id="8" name="Content Placeholder 7">
            <a:extLst>
              <a:ext uri="{FF2B5EF4-FFF2-40B4-BE49-F238E27FC236}">
                <a16:creationId xmlns:a16="http://schemas.microsoft.com/office/drawing/2014/main" id="{8DBC6E01-FB65-AE7D-11AB-10EEE6CCD378}"/>
              </a:ext>
            </a:extLst>
          </p:cNvPr>
          <p:cNvGraphicFramePr>
            <a:graphicFrameLocks noGrp="1"/>
          </p:cNvGraphicFramePr>
          <p:nvPr>
            <p:ph idx="1"/>
            <p:extLst>
              <p:ext uri="{D42A27DB-BD31-4B8C-83A1-F6EECF244321}">
                <p14:modId xmlns:p14="http://schemas.microsoft.com/office/powerpoint/2010/main" val="1370730495"/>
              </p:ext>
            </p:extLst>
          </p:nvPr>
        </p:nvGraphicFramePr>
        <p:xfrm>
          <a:off x="177282" y="747395"/>
          <a:ext cx="11801358" cy="5943600"/>
        </p:xfrm>
        <a:graphic>
          <a:graphicData uri="http://schemas.openxmlformats.org/drawingml/2006/table">
            <a:tbl>
              <a:tblPr firstRow="1" bandRow="1">
                <a:tableStyleId>{5C22544A-7EE6-4342-B048-85BDC9FD1C3A}</a:tableStyleId>
              </a:tblPr>
              <a:tblGrid>
                <a:gridCol w="2449418">
                  <a:extLst>
                    <a:ext uri="{9D8B030D-6E8A-4147-A177-3AD203B41FA5}">
                      <a16:colId xmlns:a16="http://schemas.microsoft.com/office/drawing/2014/main" val="2494673211"/>
                    </a:ext>
                  </a:extLst>
                </a:gridCol>
                <a:gridCol w="2831836">
                  <a:extLst>
                    <a:ext uri="{9D8B030D-6E8A-4147-A177-3AD203B41FA5}">
                      <a16:colId xmlns:a16="http://schemas.microsoft.com/office/drawing/2014/main" val="1682576147"/>
                    </a:ext>
                  </a:extLst>
                </a:gridCol>
                <a:gridCol w="6520104">
                  <a:extLst>
                    <a:ext uri="{9D8B030D-6E8A-4147-A177-3AD203B41FA5}">
                      <a16:colId xmlns:a16="http://schemas.microsoft.com/office/drawing/2014/main" val="495707857"/>
                    </a:ext>
                  </a:extLst>
                </a:gridCol>
              </a:tblGrid>
              <a:tr h="355440">
                <a:tc>
                  <a:txBody>
                    <a:bodyPr/>
                    <a:lstStyle/>
                    <a:p>
                      <a:pPr algn="ctr"/>
                      <a:r>
                        <a:rPr lang="en-US" sz="2000" u="sng" dirty="0">
                          <a:latin typeface="Times New Roman" panose="02020603050405020304" pitchFamily="18" charset="0"/>
                          <a:cs typeface="Times New Roman" panose="02020603050405020304" pitchFamily="18" charset="0"/>
                        </a:rPr>
                        <a:t>Title</a:t>
                      </a:r>
                      <a:endParaRPr lang="en-IN" sz="2000" u="sng" dirty="0">
                        <a:latin typeface="Times New Roman" panose="02020603050405020304" pitchFamily="18" charset="0"/>
                        <a:cs typeface="Times New Roman" panose="02020603050405020304" pitchFamily="18" charset="0"/>
                      </a:endParaRPr>
                    </a:p>
                  </a:txBody>
                  <a:tcPr/>
                </a:tc>
                <a:tc>
                  <a:txBody>
                    <a:bodyPr/>
                    <a:lstStyle/>
                    <a:p>
                      <a:pPr algn="ctr"/>
                      <a:r>
                        <a:rPr lang="en-US" sz="2000" u="sng" dirty="0">
                          <a:latin typeface="Times New Roman" panose="02020603050405020304" pitchFamily="18" charset="0"/>
                          <a:cs typeface="Times New Roman" panose="02020603050405020304" pitchFamily="18" charset="0"/>
                        </a:rPr>
                        <a:t>Year  of publication</a:t>
                      </a:r>
                      <a:endParaRPr lang="en-IN" sz="2000" u="sng" dirty="0">
                        <a:latin typeface="Times New Roman" panose="02020603050405020304" pitchFamily="18" charset="0"/>
                        <a:cs typeface="Times New Roman" panose="02020603050405020304" pitchFamily="18" charset="0"/>
                      </a:endParaRPr>
                    </a:p>
                  </a:txBody>
                  <a:tcPr/>
                </a:tc>
                <a:tc>
                  <a:txBody>
                    <a:bodyPr/>
                    <a:lstStyle/>
                    <a:p>
                      <a:pPr algn="ctr"/>
                      <a:r>
                        <a:rPr lang="en-US" sz="2000" u="sng" dirty="0">
                          <a:latin typeface="Times New Roman" panose="02020603050405020304" pitchFamily="18" charset="0"/>
                          <a:cs typeface="Times New Roman" panose="02020603050405020304" pitchFamily="18" charset="0"/>
                        </a:rPr>
                        <a:t>Advantages and Drawbacks</a:t>
                      </a:r>
                      <a:endParaRPr lang="en-IN" sz="2000"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5100202"/>
                  </a:ext>
                </a:extLst>
              </a:tr>
              <a:tr h="13123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Development of Foot Pressure Monitoring System Using Force Sensor.</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Year:2022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Published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Politeknik &amp; Kolej Komuniti Journal of Social Sciences and Humanities</a:t>
                      </a:r>
                      <a:endParaRPr lang="en-IN" sz="1700" dirty="0">
                        <a:effectLst/>
                        <a:latin typeface="Times New Roman" panose="02020603050405020304" pitchFamily="18" charset="0"/>
                        <a:cs typeface="Times New Roman" panose="02020603050405020304" pitchFamily="18" charset="0"/>
                      </a:endParaRPr>
                    </a:p>
                  </a:txBody>
                  <a:tcPr/>
                </a:tc>
                <a:tc>
                  <a:txBody>
                    <a:bodyPr/>
                    <a:lstStyle/>
                    <a:p>
                      <a:r>
                        <a:rPr lang="en-US" sz="1700" b="1" dirty="0">
                          <a:latin typeface="Times New Roman" panose="02020603050405020304" pitchFamily="18" charset="0"/>
                          <a:cs typeface="Times New Roman" panose="02020603050405020304" pitchFamily="18" charset="0"/>
                        </a:rPr>
                        <a:t>Advantage: </a:t>
                      </a:r>
                      <a:r>
                        <a:rPr lang="en-US" sz="1700" dirty="0">
                          <a:latin typeface="Times New Roman" panose="02020603050405020304" pitchFamily="18" charset="0"/>
                          <a:cs typeface="Times New Roman" panose="02020603050405020304" pitchFamily="18" charset="0"/>
                        </a:rPr>
                        <a:t>Contains various information about normal and flat foot</a:t>
                      </a:r>
                    </a:p>
                    <a:p>
                      <a:r>
                        <a:rPr lang="en-US" sz="1700" b="1" dirty="0">
                          <a:latin typeface="Times New Roman" panose="02020603050405020304" pitchFamily="18" charset="0"/>
                          <a:cs typeface="Times New Roman" panose="02020603050405020304" pitchFamily="18" charset="0"/>
                        </a:rPr>
                        <a:t>Drawbacks: </a:t>
                      </a:r>
                      <a:r>
                        <a:rPr lang="en-US" sz="1700" b="0" dirty="0">
                          <a:latin typeface="Times New Roman" panose="02020603050405020304" pitchFamily="18" charset="0"/>
                          <a:cs typeface="Times New Roman" panose="02020603050405020304" pitchFamily="18" charset="0"/>
                        </a:rPr>
                        <a:t>Due</a:t>
                      </a:r>
                      <a:r>
                        <a:rPr lang="en-US" sz="1700" dirty="0">
                          <a:latin typeface="Times New Roman" panose="02020603050405020304" pitchFamily="18" charset="0"/>
                          <a:cs typeface="Times New Roman" panose="02020603050405020304" pitchFamily="18" charset="0"/>
                        </a:rPr>
                        <a:t> to use of foot contact and foot area which reduces the accuracy.</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78585749"/>
                  </a:ext>
                </a:extLst>
              </a:tr>
              <a:tr h="1066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800" dirty="0">
                          <a:solidFill>
                            <a:srgbClr val="1F1F1F"/>
                          </a:solidFill>
                          <a:effectLst/>
                          <a:latin typeface="Times New Roman" panose="02020603050405020304" pitchFamily="18" charset="0"/>
                          <a:cs typeface="Times New Roman" panose="02020603050405020304" pitchFamily="18" charset="0"/>
                        </a:rPr>
                        <a:t>Comparison of flatfeet and normal feet using data of the gait cycle, contact area, and foot contact.</a:t>
                      </a:r>
                      <a:endParaRPr lang="en-IN" sz="170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Date: 22 March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Published by: PubMed, NIH</a:t>
                      </a:r>
                      <a:endParaRPr lang="en-IN" sz="170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latin typeface="Times New Roman" panose="02020603050405020304" pitchFamily="18" charset="0"/>
                          <a:cs typeface="Times New Roman" panose="02020603050405020304" pitchFamily="18" charset="0"/>
                        </a:rPr>
                        <a:t>Advantage: </a:t>
                      </a:r>
                      <a:r>
                        <a:rPr lang="en-US" sz="1700" dirty="0">
                          <a:effectLst/>
                          <a:latin typeface="Times New Roman" panose="02020603050405020304" pitchFamily="18" charset="0"/>
                          <a:cs typeface="Times New Roman" panose="02020603050405020304" pitchFamily="18" charset="0"/>
                        </a:rPr>
                        <a:t>This research tests and evaluates a foot pressure monitor prototype to analyze the pressure distribution on a person's foot.</a:t>
                      </a:r>
                      <a:endParaRPr lang="en-US" sz="1700" b="1" dirty="0">
                        <a:latin typeface="Times New Roman" panose="02020603050405020304" pitchFamily="18" charset="0"/>
                        <a:cs typeface="Times New Roman" panose="02020603050405020304" pitchFamily="18" charset="0"/>
                      </a:endParaRPr>
                    </a:p>
                    <a:p>
                      <a:r>
                        <a:rPr lang="en-US" sz="1700" b="1" dirty="0">
                          <a:latin typeface="Times New Roman" panose="02020603050405020304" pitchFamily="18" charset="0"/>
                          <a:cs typeface="Times New Roman" panose="02020603050405020304" pitchFamily="18" charset="0"/>
                        </a:rPr>
                        <a:t>Drawbacks: </a:t>
                      </a:r>
                      <a:r>
                        <a:rPr lang="en-US" sz="1700" dirty="0">
                          <a:latin typeface="Times New Roman" panose="02020603050405020304" pitchFamily="18" charset="0"/>
                          <a:cs typeface="Times New Roman" panose="02020603050405020304" pitchFamily="18" charset="0"/>
                        </a:rPr>
                        <a:t>The article only focuses on retrieving the various pressure data from different regions of the foot.</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9837918"/>
                  </a:ext>
                </a:extLst>
              </a:tr>
              <a:tr h="13123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Addressing the Data Acquisition Paradigm in the Early Detection of Pediatric Foot Deformities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Date:7</a:t>
                      </a:r>
                      <a:r>
                        <a:rPr lang="en-US" sz="17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September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Published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Sensors, MDPI</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latin typeface="Times New Roman" panose="02020603050405020304" pitchFamily="18" charset="0"/>
                          <a:cs typeface="Times New Roman" panose="02020603050405020304" pitchFamily="18" charset="0"/>
                        </a:rPr>
                        <a:t>Advantage:</a:t>
                      </a:r>
                      <a:r>
                        <a:rPr lang="en-US" sz="1700" b="0" dirty="0">
                          <a:latin typeface="Times New Roman" panose="02020603050405020304" pitchFamily="18" charset="0"/>
                          <a:cs typeface="Times New Roman" panose="02020603050405020304" pitchFamily="18" charset="0"/>
                        </a:rPr>
                        <a:t> The </a:t>
                      </a:r>
                      <a:r>
                        <a:rPr lang="en-US" sz="1700" dirty="0">
                          <a:latin typeface="Times New Roman" panose="02020603050405020304" pitchFamily="18" charset="0"/>
                          <a:cs typeface="Times New Roman" panose="02020603050405020304" pitchFamily="18" charset="0"/>
                        </a:rPr>
                        <a:t>analysis of plantar pressure through </a:t>
                      </a:r>
                      <a:r>
                        <a:rPr lang="en-US" sz="1700" dirty="0" err="1">
                          <a:latin typeface="Times New Roman" panose="02020603050405020304" pitchFamily="18" charset="0"/>
                          <a:cs typeface="Times New Roman" panose="02020603050405020304" pitchFamily="18" charset="0"/>
                        </a:rPr>
                        <a:t>podometry</a:t>
                      </a:r>
                      <a:r>
                        <a:rPr lang="en-US" sz="1700" dirty="0">
                          <a:latin typeface="Times New Roman" panose="02020603050405020304" pitchFamily="18" charset="0"/>
                          <a:cs typeface="Times New Roman" panose="02020603050405020304" pitchFamily="18" charset="0"/>
                        </a:rPr>
                        <a:t> has allowed analyzing and detecting different types of disorders and treatments in child patients.</a:t>
                      </a:r>
                      <a:endParaRPr lang="en-US" sz="1700" b="1" dirty="0">
                        <a:latin typeface="Times New Roman" panose="02020603050405020304" pitchFamily="18" charset="0"/>
                        <a:cs typeface="Times New Roman" panose="02020603050405020304" pitchFamily="18" charset="0"/>
                      </a:endParaRPr>
                    </a:p>
                    <a:p>
                      <a:r>
                        <a:rPr lang="en-US" sz="1700" b="1" dirty="0">
                          <a:latin typeface="Times New Roman" panose="02020603050405020304" pitchFamily="18" charset="0"/>
                          <a:cs typeface="Times New Roman" panose="02020603050405020304" pitchFamily="18" charset="0"/>
                        </a:rPr>
                        <a:t>Drawbacks: </a:t>
                      </a:r>
                      <a:r>
                        <a:rPr lang="en-US" sz="1700" dirty="0">
                          <a:latin typeface="Times New Roman" panose="02020603050405020304" pitchFamily="18" charset="0"/>
                          <a:cs typeface="Times New Roman" panose="02020603050405020304" pitchFamily="18" charset="0"/>
                        </a:rPr>
                        <a:t>This article uses podometry techniques for pressure measurements which are very expensive.</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2389793"/>
                  </a:ext>
                </a:extLst>
              </a:tr>
              <a:tr h="13123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A Simple Foot Plantar Pressure Measurement Platform System Using Force-Sensing Resistors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Date:4</a:t>
                      </a:r>
                      <a:r>
                        <a:rPr lang="en-US" sz="17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August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Published by: Applied System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effectLst/>
                          <a:latin typeface="Times New Roman" panose="02020603050405020304" pitchFamily="18" charset="0"/>
                          <a:cs typeface="Times New Roman" panose="02020603050405020304" pitchFamily="18" charset="0"/>
                        </a:rPr>
                        <a:t>MDPI</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latin typeface="Times New Roman" panose="02020603050405020304" pitchFamily="18" charset="0"/>
                          <a:cs typeface="Times New Roman" panose="02020603050405020304" pitchFamily="18" charset="0"/>
                        </a:rPr>
                        <a:t>Advantage: </a:t>
                      </a:r>
                      <a:r>
                        <a:rPr lang="en-US" sz="1700" b="0" dirty="0">
                          <a:latin typeface="Times New Roman" panose="02020603050405020304" pitchFamily="18" charset="0"/>
                          <a:cs typeface="Times New Roman" panose="02020603050405020304" pitchFamily="18" charset="0"/>
                        </a:rPr>
                        <a:t>This</a:t>
                      </a:r>
                      <a:r>
                        <a:rPr lang="en-US" sz="1700" dirty="0">
                          <a:latin typeface="Times New Roman" panose="02020603050405020304" pitchFamily="18" charset="0"/>
                          <a:cs typeface="Times New Roman" panose="02020603050405020304" pitchFamily="18" charset="0"/>
                        </a:rPr>
                        <a:t> study aims to develop a low-cost measuring device using force-sensing resistor (FSR) sensors to evaluate bio-metric problems in the foot.</a:t>
                      </a:r>
                      <a:endParaRPr lang="en-US" sz="1700" b="1" dirty="0">
                        <a:latin typeface="Times New Roman" panose="02020603050405020304" pitchFamily="18" charset="0"/>
                        <a:cs typeface="Times New Roman" panose="02020603050405020304" pitchFamily="18" charset="0"/>
                      </a:endParaRPr>
                    </a:p>
                    <a:p>
                      <a:r>
                        <a:rPr lang="en-US" sz="1700" b="1" dirty="0">
                          <a:latin typeface="Times New Roman" panose="02020603050405020304" pitchFamily="18" charset="0"/>
                          <a:cs typeface="Times New Roman" panose="02020603050405020304" pitchFamily="18" charset="0"/>
                        </a:rPr>
                        <a:t>Drawbacks: </a:t>
                      </a:r>
                      <a:r>
                        <a:rPr lang="en-US" sz="1700" b="0" dirty="0">
                          <a:latin typeface="Times New Roman" panose="02020603050405020304" pitchFamily="18" charset="0"/>
                          <a:cs typeface="Times New Roman" panose="02020603050405020304" pitchFamily="18" charset="0"/>
                        </a:rPr>
                        <a:t>This </a:t>
                      </a:r>
                      <a:r>
                        <a:rPr lang="en-US" sz="1700" dirty="0">
                          <a:latin typeface="Times New Roman" panose="02020603050405020304" pitchFamily="18" charset="0"/>
                          <a:cs typeface="Times New Roman" panose="02020603050405020304" pitchFamily="18" charset="0"/>
                        </a:rPr>
                        <a:t>article only focuses on the evaluation of the problem and not the solution.</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4334948"/>
                  </a:ext>
                </a:extLst>
              </a:tr>
            </a:tbl>
          </a:graphicData>
        </a:graphic>
      </p:graphicFrame>
    </p:spTree>
    <p:extLst>
      <p:ext uri="{BB962C8B-B14F-4D97-AF65-F5344CB8AC3E}">
        <p14:creationId xmlns:p14="http://schemas.microsoft.com/office/powerpoint/2010/main" val="310011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C31D-EDBC-6030-F9E0-BA8D297018CA}"/>
              </a:ext>
            </a:extLst>
          </p:cNvPr>
          <p:cNvSpPr>
            <a:spLocks noGrp="1"/>
          </p:cNvSpPr>
          <p:nvPr>
            <p:ph type="title"/>
          </p:nvPr>
        </p:nvSpPr>
        <p:spPr>
          <a:xfrm>
            <a:off x="158620" y="10563"/>
            <a:ext cx="12033380" cy="941160"/>
          </a:xfrm>
        </p:spPr>
        <p:txBody>
          <a:bodyPr/>
          <a:lstStyle/>
          <a:p>
            <a:r>
              <a:rPr lang="en-US" b="1" dirty="0">
                <a:latin typeface="Times New Roman" panose="02020603050405020304" pitchFamily="18" charset="0"/>
                <a:cs typeface="Times New Roman" panose="02020603050405020304" pitchFamily="18" charset="0"/>
              </a:rPr>
              <a:t>Contd…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AFC675-EB31-C11D-DD86-C6B4B693240C}"/>
              </a:ext>
            </a:extLst>
          </p:cNvPr>
          <p:cNvSpPr>
            <a:spLocks noGrp="1"/>
          </p:cNvSpPr>
          <p:nvPr>
            <p:ph idx="1"/>
          </p:nvPr>
        </p:nvSpPr>
        <p:spPr>
          <a:xfrm>
            <a:off x="264367" y="1005018"/>
            <a:ext cx="6780245" cy="1766174"/>
          </a:xfrm>
        </p:spPr>
        <p:txBody>
          <a:bodyPr>
            <a:normAutofit fontScale="92500" lnSpcReduction="10000"/>
          </a:bodyPr>
          <a:lstStyle/>
          <a:p>
            <a:r>
              <a:rPr lang="en-US" sz="2700" dirty="0">
                <a:latin typeface="Times New Roman" panose="02020603050405020304" pitchFamily="18" charset="0"/>
                <a:cs typeface="Times New Roman" panose="02020603050405020304" pitchFamily="18" charset="0"/>
              </a:rPr>
              <a:t>From article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 Simple Foot Plantar Pressure Measurement Platform System Using Force-Sensing Resistors</a:t>
            </a:r>
            <a:r>
              <a:rPr lang="en-US" dirty="0">
                <a:latin typeface="Times New Roman" panose="02020603050405020304" pitchFamily="18" charset="0"/>
                <a:cs typeface="Times New Roman" panose="02020603050405020304" pitchFamily="18" charset="0"/>
              </a:rPr>
              <a:t>”, we were able to find the ranges of values to classify the different deformities that can occur in a person’s foot.</a:t>
            </a:r>
          </a:p>
        </p:txBody>
      </p:sp>
      <p:sp>
        <p:nvSpPr>
          <p:cNvPr id="4" name="Slide Number Placeholder 3">
            <a:extLst>
              <a:ext uri="{FF2B5EF4-FFF2-40B4-BE49-F238E27FC236}">
                <a16:creationId xmlns:a16="http://schemas.microsoft.com/office/drawing/2014/main" id="{CC5B3931-E9AA-310C-A3B4-08C890AAB4B1}"/>
              </a:ext>
            </a:extLst>
          </p:cNvPr>
          <p:cNvSpPr>
            <a:spLocks noGrp="1"/>
          </p:cNvSpPr>
          <p:nvPr>
            <p:ph type="sldNum" sz="quarter" idx="12"/>
          </p:nvPr>
        </p:nvSpPr>
        <p:spPr/>
        <p:txBody>
          <a:bodyPr/>
          <a:lstStyle/>
          <a:p>
            <a:fld id="{DAED7E48-6757-4C2D-9900-A33DB34A9D37}" type="slidenum">
              <a:rPr lang="en-IN" smtClean="0"/>
              <a:pPr/>
              <a:t>6</a:t>
            </a:fld>
            <a:endParaRPr lang="en-IN" dirty="0"/>
          </a:p>
        </p:txBody>
      </p:sp>
      <p:graphicFrame>
        <p:nvGraphicFramePr>
          <p:cNvPr id="6" name="Table 5">
            <a:extLst>
              <a:ext uri="{FF2B5EF4-FFF2-40B4-BE49-F238E27FC236}">
                <a16:creationId xmlns:a16="http://schemas.microsoft.com/office/drawing/2014/main" id="{C28ECB47-880B-3D64-420D-F85F6FD66909}"/>
              </a:ext>
            </a:extLst>
          </p:cNvPr>
          <p:cNvGraphicFramePr>
            <a:graphicFrameLocks noGrp="1"/>
          </p:cNvGraphicFramePr>
          <p:nvPr>
            <p:extLst>
              <p:ext uri="{D42A27DB-BD31-4B8C-83A1-F6EECF244321}">
                <p14:modId xmlns:p14="http://schemas.microsoft.com/office/powerpoint/2010/main" val="868907339"/>
              </p:ext>
            </p:extLst>
          </p:nvPr>
        </p:nvGraphicFramePr>
        <p:xfrm>
          <a:off x="345491" y="2824486"/>
          <a:ext cx="6605816" cy="2895180"/>
        </p:xfrm>
        <a:graphic>
          <a:graphicData uri="http://schemas.openxmlformats.org/drawingml/2006/table">
            <a:tbl>
              <a:tblPr firstRow="1" bandRow="1">
                <a:tableStyleId>{5C22544A-7EE6-4342-B048-85BDC9FD1C3A}</a:tableStyleId>
              </a:tblPr>
              <a:tblGrid>
                <a:gridCol w="1651454">
                  <a:extLst>
                    <a:ext uri="{9D8B030D-6E8A-4147-A177-3AD203B41FA5}">
                      <a16:colId xmlns:a16="http://schemas.microsoft.com/office/drawing/2014/main" val="117713333"/>
                    </a:ext>
                  </a:extLst>
                </a:gridCol>
                <a:gridCol w="1651454">
                  <a:extLst>
                    <a:ext uri="{9D8B030D-6E8A-4147-A177-3AD203B41FA5}">
                      <a16:colId xmlns:a16="http://schemas.microsoft.com/office/drawing/2014/main" val="314507905"/>
                    </a:ext>
                  </a:extLst>
                </a:gridCol>
                <a:gridCol w="1651454">
                  <a:extLst>
                    <a:ext uri="{9D8B030D-6E8A-4147-A177-3AD203B41FA5}">
                      <a16:colId xmlns:a16="http://schemas.microsoft.com/office/drawing/2014/main" val="3879945881"/>
                    </a:ext>
                  </a:extLst>
                </a:gridCol>
                <a:gridCol w="1651454">
                  <a:extLst>
                    <a:ext uri="{9D8B030D-6E8A-4147-A177-3AD203B41FA5}">
                      <a16:colId xmlns:a16="http://schemas.microsoft.com/office/drawing/2014/main" val="2255053982"/>
                    </a:ext>
                  </a:extLst>
                </a:gridCol>
              </a:tblGrid>
              <a:tr h="723795">
                <a:tc>
                  <a:txBody>
                    <a:bodyPr/>
                    <a:lstStyle/>
                    <a:p>
                      <a:pPr algn="ctr"/>
                      <a:r>
                        <a:rPr lang="en-US" dirty="0">
                          <a:latin typeface="Times New Roman" panose="02020603050405020304" pitchFamily="18" charset="0"/>
                          <a:cs typeface="Times New Roman" panose="02020603050405020304" pitchFamily="18" charset="0"/>
                        </a:rPr>
                        <a:t>Deformities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Front (mV)</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Middle(mV)</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Rear(mV)</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5286692"/>
                  </a:ext>
                </a:extLst>
              </a:tr>
              <a:tr h="723795">
                <a:tc>
                  <a:txBody>
                    <a:bodyPr/>
                    <a:lstStyle/>
                    <a:p>
                      <a:pPr algn="ctr"/>
                      <a:r>
                        <a:rPr lang="en-US" dirty="0">
                          <a:latin typeface="Times New Roman" panose="02020603050405020304" pitchFamily="18" charset="0"/>
                          <a:cs typeface="Times New Roman" panose="02020603050405020304" pitchFamily="18" charset="0"/>
                        </a:rPr>
                        <a:t>High Arch Index</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4300-4700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0-279</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4700-4825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127030"/>
                  </a:ext>
                </a:extLst>
              </a:tr>
              <a:tr h="723795">
                <a:tc>
                  <a:txBody>
                    <a:bodyPr/>
                    <a:lstStyle/>
                    <a:p>
                      <a:pPr algn="ctr"/>
                      <a:r>
                        <a:rPr lang="en-US" dirty="0">
                          <a:latin typeface="Times New Roman" panose="02020603050405020304" pitchFamily="18" charset="0"/>
                          <a:cs typeface="Times New Roman" panose="02020603050405020304" pitchFamily="18" charset="0"/>
                        </a:rPr>
                        <a:t>Normal</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4100-4300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280-1390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4400-4700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8387099"/>
                  </a:ext>
                </a:extLst>
              </a:tr>
              <a:tr h="723795">
                <a:tc>
                  <a:txBody>
                    <a:bodyPr/>
                    <a:lstStyle/>
                    <a:p>
                      <a:pPr algn="ctr"/>
                      <a:r>
                        <a:rPr lang="en-US" dirty="0">
                          <a:latin typeface="Times New Roman" panose="02020603050405020304" pitchFamily="18" charset="0"/>
                          <a:cs typeface="Times New Roman" panose="02020603050405020304" pitchFamily="18" charset="0"/>
                        </a:rPr>
                        <a:t>Flat Feet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4100-4200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1400-4550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4700-4850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1365771"/>
                  </a:ext>
                </a:extLst>
              </a:tr>
            </a:tbl>
          </a:graphicData>
        </a:graphic>
      </p:graphicFrame>
      <p:pic>
        <p:nvPicPr>
          <p:cNvPr id="1026" name="Picture 2">
            <a:extLst>
              <a:ext uri="{FF2B5EF4-FFF2-40B4-BE49-F238E27FC236}">
                <a16:creationId xmlns:a16="http://schemas.microsoft.com/office/drawing/2014/main" id="{D106BD1F-E3F2-02B8-050D-A65E44835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771" y="136525"/>
            <a:ext cx="3639782" cy="6219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C9982C-694C-92D6-B1DF-4382DA304409}"/>
              </a:ext>
            </a:extLst>
          </p:cNvPr>
          <p:cNvSpPr txBox="1"/>
          <p:nvPr/>
        </p:nvSpPr>
        <p:spPr>
          <a:xfrm>
            <a:off x="345491" y="5772960"/>
            <a:ext cx="6596743"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Table showing ranges of loads in various areas of the foot</a:t>
            </a:r>
            <a:endParaRPr lang="en-IN" b="1" dirty="0"/>
          </a:p>
        </p:txBody>
      </p:sp>
      <p:pic>
        <p:nvPicPr>
          <p:cNvPr id="7" name="Picture 6">
            <a:extLst>
              <a:ext uri="{FF2B5EF4-FFF2-40B4-BE49-F238E27FC236}">
                <a16:creationId xmlns:a16="http://schemas.microsoft.com/office/drawing/2014/main" id="{E9C08222-F296-D22D-BCBE-FBA532CE60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0844" y="136524"/>
            <a:ext cx="3764996" cy="6219825"/>
          </a:xfrm>
          <a:prstGeom prst="rect">
            <a:avLst/>
          </a:prstGeom>
          <a:noFill/>
          <a:ln>
            <a:noFill/>
          </a:ln>
        </p:spPr>
      </p:pic>
    </p:spTree>
    <p:extLst>
      <p:ext uri="{BB962C8B-B14F-4D97-AF65-F5344CB8AC3E}">
        <p14:creationId xmlns:p14="http://schemas.microsoft.com/office/powerpoint/2010/main" val="28258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8686-AAAA-61C5-5DFC-F128A9BEB8DA}"/>
              </a:ext>
            </a:extLst>
          </p:cNvPr>
          <p:cNvSpPr>
            <a:spLocks noGrp="1"/>
          </p:cNvSpPr>
          <p:nvPr>
            <p:ph type="title"/>
          </p:nvPr>
        </p:nvSpPr>
        <p:spPr>
          <a:xfrm>
            <a:off x="1104314" y="-4220"/>
            <a:ext cx="10515600" cy="1105825"/>
          </a:xfrm>
        </p:spPr>
        <p:txBody>
          <a:bodyPr/>
          <a:lstStyle/>
          <a:p>
            <a:r>
              <a:rPr lang="en-IN" sz="4400" b="1" dirty="0">
                <a:latin typeface="Times New Roman" panose="02020603050405020304" pitchFamily="18" charset="0"/>
                <a:cs typeface="Times New Roman" panose="02020603050405020304" pitchFamily="18" charset="0"/>
              </a:rPr>
              <a:t>BLOCK DIAGRAM OF THE PROJECT</a:t>
            </a:r>
            <a:endParaRPr lang="en-IN" dirty="0"/>
          </a:p>
        </p:txBody>
      </p:sp>
      <p:pic>
        <p:nvPicPr>
          <p:cNvPr id="11" name="Content Placeholder 10">
            <a:extLst>
              <a:ext uri="{FF2B5EF4-FFF2-40B4-BE49-F238E27FC236}">
                <a16:creationId xmlns:a16="http://schemas.microsoft.com/office/drawing/2014/main" id="{E5AF4CE8-CB21-918F-01CC-DABB992238A4}"/>
              </a:ext>
            </a:extLst>
          </p:cNvPr>
          <p:cNvPicPr>
            <a:picLocks noGrp="1" noChangeAspect="1"/>
          </p:cNvPicPr>
          <p:nvPr>
            <p:ph idx="1"/>
          </p:nvPr>
        </p:nvPicPr>
        <p:blipFill>
          <a:blip r:embed="rId2"/>
          <a:stretch>
            <a:fillRect/>
          </a:stretch>
        </p:blipFill>
        <p:spPr>
          <a:xfrm>
            <a:off x="5275385" y="2208570"/>
            <a:ext cx="1112229" cy="129439"/>
          </a:xfrm>
          <a:prstGeom prst="rect">
            <a:avLst/>
          </a:prstGeom>
        </p:spPr>
      </p:pic>
      <p:sp>
        <p:nvSpPr>
          <p:cNvPr id="4" name="Slide Number Placeholder 3">
            <a:extLst>
              <a:ext uri="{FF2B5EF4-FFF2-40B4-BE49-F238E27FC236}">
                <a16:creationId xmlns:a16="http://schemas.microsoft.com/office/drawing/2014/main" id="{60AF3200-1F55-87B2-5DBB-43E035A00624}"/>
              </a:ext>
            </a:extLst>
          </p:cNvPr>
          <p:cNvSpPr>
            <a:spLocks noGrp="1"/>
          </p:cNvSpPr>
          <p:nvPr>
            <p:ph type="sldNum" sz="quarter" idx="12"/>
          </p:nvPr>
        </p:nvSpPr>
        <p:spPr/>
        <p:txBody>
          <a:bodyPr/>
          <a:lstStyle/>
          <a:p>
            <a:fld id="{DAED7E48-6757-4C2D-9900-A33DB34A9D37}" type="slidenum">
              <a:rPr lang="en-IN" smtClean="0"/>
              <a:pPr/>
              <a:t>7</a:t>
            </a:fld>
            <a:endParaRPr lang="en-IN" dirty="0"/>
          </a:p>
        </p:txBody>
      </p:sp>
      <p:sp>
        <p:nvSpPr>
          <p:cNvPr id="9" name="Arrow: Right 8">
            <a:extLst>
              <a:ext uri="{FF2B5EF4-FFF2-40B4-BE49-F238E27FC236}">
                <a16:creationId xmlns:a16="http://schemas.microsoft.com/office/drawing/2014/main" id="{2BE3BCDE-F4BD-243E-87A3-C647F4B5A216}"/>
              </a:ext>
            </a:extLst>
          </p:cNvPr>
          <p:cNvSpPr/>
          <p:nvPr/>
        </p:nvSpPr>
        <p:spPr>
          <a:xfrm>
            <a:off x="2460965" y="2193145"/>
            <a:ext cx="633047" cy="984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C6F8D8D-E1E5-CA43-ABA9-64C044D55626}"/>
              </a:ext>
            </a:extLst>
          </p:cNvPr>
          <p:cNvSpPr/>
          <p:nvPr/>
        </p:nvSpPr>
        <p:spPr>
          <a:xfrm>
            <a:off x="3219740" y="1855177"/>
            <a:ext cx="1828800" cy="902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imes New Roman" panose="02020603050405020304" pitchFamily="18" charset="0"/>
                <a:cs typeface="Times New Roman" panose="02020603050405020304" pitchFamily="18" charset="0"/>
              </a:rPr>
              <a:t>ARDUINO</a:t>
            </a:r>
          </a:p>
          <a:p>
            <a:pPr algn="ctr"/>
            <a:r>
              <a:rPr lang="en-US" sz="2700" dirty="0">
                <a:latin typeface="Times New Roman" panose="02020603050405020304" pitchFamily="18" charset="0"/>
                <a:cs typeface="Times New Roman" panose="02020603050405020304" pitchFamily="18" charset="0"/>
              </a:rPr>
              <a:t>UNO</a:t>
            </a:r>
            <a:endParaRPr lang="en-IN" sz="27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DDF2589-16D6-A5A1-1278-5EB526B9F4FF}"/>
              </a:ext>
            </a:extLst>
          </p:cNvPr>
          <p:cNvSpPr/>
          <p:nvPr/>
        </p:nvSpPr>
        <p:spPr>
          <a:xfrm>
            <a:off x="6487836" y="1595323"/>
            <a:ext cx="2011679" cy="1325562"/>
          </a:xfrm>
          <a:prstGeom prst="rect">
            <a:avLst/>
          </a:prstGeom>
          <a:solidFill>
            <a:srgbClr val="CBCBC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OUTPUT</a:t>
            </a:r>
          </a:p>
          <a:p>
            <a:pPr algn="ctr"/>
            <a:r>
              <a:rPr lang="en-US" sz="2400" dirty="0">
                <a:solidFill>
                  <a:schemeClr val="tx1"/>
                </a:solidFill>
                <a:latin typeface="Times New Roman" panose="02020603050405020304" pitchFamily="18" charset="0"/>
                <a:cs typeface="Times New Roman" panose="02020603050405020304" pitchFamily="18" charset="0"/>
              </a:rPr>
              <a:t>(PROBLEM </a:t>
            </a:r>
          </a:p>
          <a:p>
            <a:pPr algn="ctr"/>
            <a:r>
              <a:rPr lang="en-US" sz="2400" dirty="0">
                <a:solidFill>
                  <a:schemeClr val="tx1"/>
                </a:solidFill>
                <a:latin typeface="Times New Roman" panose="02020603050405020304" pitchFamily="18" charset="0"/>
                <a:cs typeface="Times New Roman" panose="02020603050405020304" pitchFamily="18" charset="0"/>
              </a:rPr>
              <a:t>DETECTION)</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FF0B137-9E51-6799-BFAE-48DBC96EC96F}"/>
              </a:ext>
            </a:extLst>
          </p:cNvPr>
          <p:cNvPicPr>
            <a:picLocks noChangeAspect="1"/>
          </p:cNvPicPr>
          <p:nvPr/>
        </p:nvPicPr>
        <p:blipFill>
          <a:blip r:embed="rId2"/>
          <a:stretch>
            <a:fillRect/>
          </a:stretch>
        </p:blipFill>
        <p:spPr>
          <a:xfrm>
            <a:off x="8599738" y="2191042"/>
            <a:ext cx="852172" cy="176866"/>
          </a:xfrm>
          <a:prstGeom prst="rect">
            <a:avLst/>
          </a:prstGeom>
        </p:spPr>
      </p:pic>
      <p:sp>
        <p:nvSpPr>
          <p:cNvPr id="16" name="Rectangle 15">
            <a:extLst>
              <a:ext uri="{FF2B5EF4-FFF2-40B4-BE49-F238E27FC236}">
                <a16:creationId xmlns:a16="http://schemas.microsoft.com/office/drawing/2014/main" id="{88DACF99-1278-1656-4132-C6859CE1980F}"/>
              </a:ext>
            </a:extLst>
          </p:cNvPr>
          <p:cNvSpPr/>
          <p:nvPr/>
        </p:nvSpPr>
        <p:spPr>
          <a:xfrm>
            <a:off x="9523828" y="1784122"/>
            <a:ext cx="2096086" cy="973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BACK-END</a:t>
            </a:r>
          </a:p>
          <a:p>
            <a:pPr algn="ctr"/>
            <a:r>
              <a:rPr lang="en-US" sz="2400" dirty="0">
                <a:latin typeface="Times New Roman" panose="02020603050405020304" pitchFamily="18" charset="0"/>
                <a:cs typeface="Times New Roman" panose="02020603050405020304" pitchFamily="18" charset="0"/>
              </a:rPr>
              <a:t>(WEB)</a:t>
            </a:r>
            <a:endParaRPr lang="en-IN" sz="2400" dirty="0">
              <a:latin typeface="Times New Roman" panose="02020603050405020304" pitchFamily="18" charset="0"/>
              <a:cs typeface="Times New Roman" panose="02020603050405020304" pitchFamily="18" charset="0"/>
            </a:endParaRPr>
          </a:p>
        </p:txBody>
      </p:sp>
      <p:sp>
        <p:nvSpPr>
          <p:cNvPr id="17" name="Arrow: Down 16">
            <a:extLst>
              <a:ext uri="{FF2B5EF4-FFF2-40B4-BE49-F238E27FC236}">
                <a16:creationId xmlns:a16="http://schemas.microsoft.com/office/drawing/2014/main" id="{E424755E-4B04-2DF9-6874-BC81CD195E99}"/>
              </a:ext>
            </a:extLst>
          </p:cNvPr>
          <p:cNvSpPr/>
          <p:nvPr/>
        </p:nvSpPr>
        <p:spPr>
          <a:xfrm>
            <a:off x="10550769" y="2910425"/>
            <a:ext cx="112542" cy="6471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EBE9CE22-49C6-7A73-6415-86DB276A7075}"/>
              </a:ext>
            </a:extLst>
          </p:cNvPr>
          <p:cNvSpPr/>
          <p:nvPr/>
        </p:nvSpPr>
        <p:spPr>
          <a:xfrm>
            <a:off x="9218741" y="3710696"/>
            <a:ext cx="2401173" cy="1325563"/>
          </a:xfrm>
          <a:prstGeom prst="rect">
            <a:avLst/>
          </a:prstGeom>
          <a:solidFill>
            <a:srgbClr val="CBCB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FRONT -END</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E6F0FCB-FCA7-3A2F-32EF-5CABA195AB6D}"/>
              </a:ext>
            </a:extLst>
          </p:cNvPr>
          <p:cNvSpPr txBox="1"/>
          <p:nvPr/>
        </p:nvSpPr>
        <p:spPr>
          <a:xfrm>
            <a:off x="8727440" y="5220545"/>
            <a:ext cx="3362960"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Problems that arises from deviated  foot pressures from threshold</a:t>
            </a:r>
            <a:endParaRPr lang="en-IN" b="1" dirty="0">
              <a:latin typeface="Times New Roman" panose="02020603050405020304" pitchFamily="18" charset="0"/>
              <a:cs typeface="Times New Roman" panose="02020603050405020304" pitchFamily="18" charset="0"/>
            </a:endParaRPr>
          </a:p>
        </p:txBody>
      </p:sp>
      <p:sp>
        <p:nvSpPr>
          <p:cNvPr id="20" name="Arrow: Left 19">
            <a:extLst>
              <a:ext uri="{FF2B5EF4-FFF2-40B4-BE49-F238E27FC236}">
                <a16:creationId xmlns:a16="http://schemas.microsoft.com/office/drawing/2014/main" id="{FDC917AB-7C46-4CFC-7389-C1DD0FFD674A}"/>
              </a:ext>
            </a:extLst>
          </p:cNvPr>
          <p:cNvSpPr/>
          <p:nvPr/>
        </p:nvSpPr>
        <p:spPr>
          <a:xfrm>
            <a:off x="6780628" y="4332849"/>
            <a:ext cx="2236763" cy="134124"/>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545E5331-4608-920B-580A-A9B51CE9F712}"/>
              </a:ext>
            </a:extLst>
          </p:cNvPr>
          <p:cNvSpPr/>
          <p:nvPr/>
        </p:nvSpPr>
        <p:spPr>
          <a:xfrm>
            <a:off x="3854549" y="3510840"/>
            <a:ext cx="2724728" cy="170970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FINAL OUTPUT</a:t>
            </a:r>
          </a:p>
          <a:p>
            <a:pPr algn="ctr"/>
            <a:r>
              <a:rPr lang="en-US" sz="2400" dirty="0">
                <a:latin typeface="Times New Roman" panose="02020603050405020304" pitchFamily="18" charset="0"/>
                <a:cs typeface="Times New Roman" panose="02020603050405020304" pitchFamily="18" charset="0"/>
              </a:rPr>
              <a:t>(SHOES AND EXERCISES RECOMMENDED)</a:t>
            </a:r>
            <a:endParaRPr lang="en-IN" sz="2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0DE4FE3-B131-206F-34CF-E2EC9C80A4D7}"/>
              </a:ext>
            </a:extLst>
          </p:cNvPr>
          <p:cNvSpPr txBox="1"/>
          <p:nvPr/>
        </p:nvSpPr>
        <p:spPr>
          <a:xfrm>
            <a:off x="373224" y="3799746"/>
            <a:ext cx="3481325"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Provides final output with proper shoe modification and medical solution recommendations</a:t>
            </a:r>
          </a:p>
          <a:p>
            <a:r>
              <a:rPr lang="en-US" b="1" dirty="0">
                <a:latin typeface="Times New Roman" panose="02020603050405020304" pitchFamily="18" charset="0"/>
                <a:cs typeface="Times New Roman" panose="02020603050405020304" pitchFamily="18" charset="0"/>
              </a:rPr>
              <a:t>and links to proper websites.</a:t>
            </a:r>
            <a:endParaRPr lang="en-IN" b="1"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0C7B643-F3E8-188E-5D60-AC3EB3E5E4E6}"/>
              </a:ext>
            </a:extLst>
          </p:cNvPr>
          <p:cNvSpPr/>
          <p:nvPr/>
        </p:nvSpPr>
        <p:spPr>
          <a:xfrm>
            <a:off x="838200" y="1855177"/>
            <a:ext cx="1520327" cy="902091"/>
          </a:xfrm>
          <a:prstGeom prst="rect">
            <a:avLst/>
          </a:prstGeom>
          <a:solidFill>
            <a:srgbClr val="C2BD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FSR</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4D4ABDC-A007-EB8C-428D-ADC7CF00093C}"/>
              </a:ext>
            </a:extLst>
          </p:cNvPr>
          <p:cNvSpPr txBox="1"/>
          <p:nvPr/>
        </p:nvSpPr>
        <p:spPr>
          <a:xfrm>
            <a:off x="6991877" y="1163798"/>
            <a:ext cx="100359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Node.js</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2E45ADD-8E76-B76D-2F71-605D260C9F9D}"/>
              </a:ext>
            </a:extLst>
          </p:cNvPr>
          <p:cNvSpPr txBox="1"/>
          <p:nvPr/>
        </p:nvSpPr>
        <p:spPr>
          <a:xfrm>
            <a:off x="3933095" y="5220545"/>
            <a:ext cx="27247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Displayed in Front-end</a:t>
            </a:r>
            <a:endParaRPr lang="en-IN"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AF4B353-04F1-8C4C-A1A1-1B525AD402B4}"/>
              </a:ext>
            </a:extLst>
          </p:cNvPr>
          <p:cNvSpPr txBox="1"/>
          <p:nvPr/>
        </p:nvSpPr>
        <p:spPr>
          <a:xfrm>
            <a:off x="9523828" y="1101605"/>
            <a:ext cx="201167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Uploading data to Firebase.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084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B458-23CC-F935-1893-BB63418DBEC9}"/>
              </a:ext>
            </a:extLst>
          </p:cNvPr>
          <p:cNvSpPr>
            <a:spLocks noGrp="1"/>
          </p:cNvSpPr>
          <p:nvPr>
            <p:ph type="title"/>
          </p:nvPr>
        </p:nvSpPr>
        <p:spPr>
          <a:xfrm>
            <a:off x="-132482" y="198403"/>
            <a:ext cx="4241303" cy="74974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FLOW CHART OF PROJECT</a:t>
            </a:r>
            <a:endParaRPr lang="en-IN" dirty="0"/>
          </a:p>
        </p:txBody>
      </p:sp>
      <p:sp>
        <p:nvSpPr>
          <p:cNvPr id="4" name="Slide Number Placeholder 3">
            <a:extLst>
              <a:ext uri="{FF2B5EF4-FFF2-40B4-BE49-F238E27FC236}">
                <a16:creationId xmlns:a16="http://schemas.microsoft.com/office/drawing/2014/main" id="{37D53F33-D76B-5EB1-FC15-6B895FD16A4A}"/>
              </a:ext>
            </a:extLst>
          </p:cNvPr>
          <p:cNvSpPr>
            <a:spLocks noGrp="1"/>
          </p:cNvSpPr>
          <p:nvPr>
            <p:ph type="sldNum" sz="quarter" idx="12"/>
          </p:nvPr>
        </p:nvSpPr>
        <p:spPr/>
        <p:txBody>
          <a:bodyPr/>
          <a:lstStyle/>
          <a:p>
            <a:fld id="{DAED7E48-6757-4C2D-9900-A33DB34A9D37}" type="slidenum">
              <a:rPr lang="en-IN" smtClean="0"/>
              <a:pPr/>
              <a:t>8</a:t>
            </a:fld>
            <a:endParaRPr lang="en-IN" dirty="0"/>
          </a:p>
        </p:txBody>
      </p:sp>
      <p:sp>
        <p:nvSpPr>
          <p:cNvPr id="5" name="Oval 4">
            <a:extLst>
              <a:ext uri="{FF2B5EF4-FFF2-40B4-BE49-F238E27FC236}">
                <a16:creationId xmlns:a16="http://schemas.microsoft.com/office/drawing/2014/main" id="{A5322A90-5341-13C4-07E3-5A33F4DD7484}"/>
              </a:ext>
            </a:extLst>
          </p:cNvPr>
          <p:cNvSpPr/>
          <p:nvPr/>
        </p:nvSpPr>
        <p:spPr>
          <a:xfrm>
            <a:off x="5226258" y="127353"/>
            <a:ext cx="2097997" cy="6248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Start</a:t>
            </a:r>
            <a:endParaRPr lang="en-IN"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48C1587-5617-803D-1B1F-1FEFA8A9561E}"/>
              </a:ext>
            </a:extLst>
          </p:cNvPr>
          <p:cNvCxnSpPr>
            <a:cxnSpLocks/>
          </p:cNvCxnSpPr>
          <p:nvPr/>
        </p:nvCxnSpPr>
        <p:spPr>
          <a:xfrm flipH="1">
            <a:off x="6275257" y="806921"/>
            <a:ext cx="1420" cy="332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4F83DE1C-8289-6093-FBD0-4935554A0C88}"/>
              </a:ext>
            </a:extLst>
          </p:cNvPr>
          <p:cNvSpPr/>
          <p:nvPr/>
        </p:nvSpPr>
        <p:spPr>
          <a:xfrm>
            <a:off x="3405673" y="2236295"/>
            <a:ext cx="6175943" cy="6248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15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Measurements of pressure is taken from various footprints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Diamond 7">
            <a:extLst>
              <a:ext uri="{FF2B5EF4-FFF2-40B4-BE49-F238E27FC236}">
                <a16:creationId xmlns:a16="http://schemas.microsoft.com/office/drawing/2014/main" id="{104C3FE7-FDCF-D5E6-AC7F-3377CCCF40D2}"/>
              </a:ext>
            </a:extLst>
          </p:cNvPr>
          <p:cNvSpPr/>
          <p:nvPr/>
        </p:nvSpPr>
        <p:spPr>
          <a:xfrm>
            <a:off x="4882423" y="3067971"/>
            <a:ext cx="2827511" cy="149776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150"/>
              </a:spcAft>
            </a:pPr>
            <a:r>
              <a:rPr lang="en-US" dirty="0">
                <a:latin typeface="Times New Roman" panose="02020603050405020304" pitchFamily="18" charset="0"/>
                <a:ea typeface="Calibri" panose="020F0502020204030204" pitchFamily="34" charset="0"/>
                <a:cs typeface="Times New Roman" panose="02020603050405020304" pitchFamily="18" charset="0"/>
              </a:rPr>
              <a:t>Comparison with desired value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1F14A700-EAC2-B5AA-7D21-D6CD2CE48BB0}"/>
              </a:ext>
            </a:extLst>
          </p:cNvPr>
          <p:cNvSpPr/>
          <p:nvPr/>
        </p:nvSpPr>
        <p:spPr>
          <a:xfrm>
            <a:off x="6458178" y="6127736"/>
            <a:ext cx="2827521" cy="6068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End</a:t>
            </a:r>
            <a:endParaRPr lang="en-IN" sz="2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D64F776-1F68-5477-C278-EFFBA8140E10}"/>
              </a:ext>
            </a:extLst>
          </p:cNvPr>
          <p:cNvSpPr/>
          <p:nvPr/>
        </p:nvSpPr>
        <p:spPr>
          <a:xfrm>
            <a:off x="3372787" y="1144134"/>
            <a:ext cx="6141978" cy="521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Placing foot on sensors </a:t>
            </a:r>
            <a:endParaRPr lang="en-IN"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0204FBF2-7A3B-D0C0-34E8-73043EBEE8A5}"/>
              </a:ext>
            </a:extLst>
          </p:cNvPr>
          <p:cNvCxnSpPr>
            <a:cxnSpLocks/>
          </p:cNvCxnSpPr>
          <p:nvPr/>
        </p:nvCxnSpPr>
        <p:spPr>
          <a:xfrm>
            <a:off x="6296180" y="1755918"/>
            <a:ext cx="0" cy="432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8698E0F-263F-EB94-ECB2-960AAB00BDFE}"/>
              </a:ext>
            </a:extLst>
          </p:cNvPr>
          <p:cNvCxnSpPr>
            <a:cxnSpLocks/>
          </p:cNvCxnSpPr>
          <p:nvPr/>
        </p:nvCxnSpPr>
        <p:spPr>
          <a:xfrm>
            <a:off x="6296179" y="2846793"/>
            <a:ext cx="0" cy="21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9B7979D7-8238-CF5C-9B4E-25B4E719C5BB}"/>
              </a:ext>
            </a:extLst>
          </p:cNvPr>
          <p:cNvSpPr/>
          <p:nvPr/>
        </p:nvSpPr>
        <p:spPr>
          <a:xfrm>
            <a:off x="4472692" y="5335674"/>
            <a:ext cx="3732544" cy="6068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Foot type detected and displayed as well as sent to firebase for storage.</a:t>
            </a:r>
            <a:endParaRPr lang="en-IN"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AA09D1FE-3731-A9BC-E3B8-104FEC2D40B8}"/>
              </a:ext>
            </a:extLst>
          </p:cNvPr>
          <p:cNvCxnSpPr>
            <a:cxnSpLocks/>
            <a:stCxn id="8" idx="2"/>
          </p:cNvCxnSpPr>
          <p:nvPr/>
        </p:nvCxnSpPr>
        <p:spPr>
          <a:xfrm>
            <a:off x="6296179" y="4565735"/>
            <a:ext cx="0" cy="201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9A3540-73B7-C82D-5124-5CB802306F28}"/>
              </a:ext>
            </a:extLst>
          </p:cNvPr>
          <p:cNvCxnSpPr>
            <a:cxnSpLocks/>
            <a:stCxn id="8" idx="1"/>
          </p:cNvCxnSpPr>
          <p:nvPr/>
        </p:nvCxnSpPr>
        <p:spPr>
          <a:xfrm flipH="1">
            <a:off x="2158583" y="3816853"/>
            <a:ext cx="2723840" cy="3664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CB600B7-0613-62E0-5F30-D37CCB3B2975}"/>
              </a:ext>
            </a:extLst>
          </p:cNvPr>
          <p:cNvCxnSpPr>
            <a:cxnSpLocks/>
          </p:cNvCxnSpPr>
          <p:nvPr/>
        </p:nvCxnSpPr>
        <p:spPr>
          <a:xfrm>
            <a:off x="2147888" y="3853501"/>
            <a:ext cx="0" cy="879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1F04D8-AD02-D1B7-817D-10E524B23B15}"/>
              </a:ext>
            </a:extLst>
          </p:cNvPr>
          <p:cNvCxnSpPr>
            <a:stCxn id="8" idx="3"/>
          </p:cNvCxnSpPr>
          <p:nvPr/>
        </p:nvCxnSpPr>
        <p:spPr>
          <a:xfrm>
            <a:off x="7709934" y="3816853"/>
            <a:ext cx="2176081" cy="366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D2EE58F-A6D0-F251-3687-D826617F7F7C}"/>
              </a:ext>
            </a:extLst>
          </p:cNvPr>
          <p:cNvCxnSpPr>
            <a:cxnSpLocks/>
          </p:cNvCxnSpPr>
          <p:nvPr/>
        </p:nvCxnSpPr>
        <p:spPr>
          <a:xfrm>
            <a:off x="9886015" y="3853501"/>
            <a:ext cx="1" cy="758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D9658C45-A02C-7773-3C98-670FF9BF2CC9}"/>
              </a:ext>
            </a:extLst>
          </p:cNvPr>
          <p:cNvSpPr txBox="1"/>
          <p:nvPr/>
        </p:nvSpPr>
        <p:spPr>
          <a:xfrm>
            <a:off x="1154233" y="2974519"/>
            <a:ext cx="292980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If value is less than the threshold in middle and normal or less in forefoot</a:t>
            </a:r>
            <a:endParaRPr lang="en-IN" b="1"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207392E-401F-6D39-23DB-77DB68431931}"/>
              </a:ext>
            </a:extLst>
          </p:cNvPr>
          <p:cNvSpPr txBox="1"/>
          <p:nvPr/>
        </p:nvSpPr>
        <p:spPr>
          <a:xfrm>
            <a:off x="8205236" y="3226442"/>
            <a:ext cx="291685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If the midfoot value exceed the forefoot values</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2856EA-D049-DD99-4413-AA25118282BC}"/>
              </a:ext>
            </a:extLst>
          </p:cNvPr>
          <p:cNvSpPr txBox="1"/>
          <p:nvPr/>
        </p:nvSpPr>
        <p:spPr>
          <a:xfrm>
            <a:off x="6810831" y="4319905"/>
            <a:ext cx="234810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All the values match</a:t>
            </a:r>
            <a:endParaRPr lang="en-IN" b="1" dirty="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168784CB-C4C0-A705-5DD7-7904AB28FFEE}"/>
              </a:ext>
            </a:extLst>
          </p:cNvPr>
          <p:cNvCxnSpPr>
            <a:cxnSpLocks/>
            <a:endCxn id="33" idx="1"/>
          </p:cNvCxnSpPr>
          <p:nvPr/>
        </p:nvCxnSpPr>
        <p:spPr>
          <a:xfrm flipV="1">
            <a:off x="2709401" y="4971241"/>
            <a:ext cx="2813387" cy="6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63B382E-40B1-166C-94CB-66F63319D9ED}"/>
              </a:ext>
            </a:extLst>
          </p:cNvPr>
          <p:cNvCxnSpPr>
            <a:cxnSpLocks/>
          </p:cNvCxnSpPr>
          <p:nvPr/>
        </p:nvCxnSpPr>
        <p:spPr>
          <a:xfrm flipH="1" flipV="1">
            <a:off x="6937598" y="4923899"/>
            <a:ext cx="2348101" cy="25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7680B1C0-FCF3-34B6-50F3-55AF808B3CD3}"/>
              </a:ext>
            </a:extLst>
          </p:cNvPr>
          <p:cNvSpPr/>
          <p:nvPr/>
        </p:nvSpPr>
        <p:spPr>
          <a:xfrm>
            <a:off x="1537021" y="4733198"/>
            <a:ext cx="1146802" cy="6068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High Arch Index</a:t>
            </a:r>
          </a:p>
        </p:txBody>
      </p:sp>
      <p:sp>
        <p:nvSpPr>
          <p:cNvPr id="28" name="Rectangle 27">
            <a:extLst>
              <a:ext uri="{FF2B5EF4-FFF2-40B4-BE49-F238E27FC236}">
                <a16:creationId xmlns:a16="http://schemas.microsoft.com/office/drawing/2014/main" id="{051E0DF1-A86D-7D1E-9A23-4F36FB715A02}"/>
              </a:ext>
            </a:extLst>
          </p:cNvPr>
          <p:cNvSpPr/>
          <p:nvPr/>
        </p:nvSpPr>
        <p:spPr>
          <a:xfrm>
            <a:off x="9315450" y="4645275"/>
            <a:ext cx="1146797" cy="532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Flat Feet</a:t>
            </a:r>
          </a:p>
        </p:txBody>
      </p:sp>
      <p:sp>
        <p:nvSpPr>
          <p:cNvPr id="33" name="Rectangle 32">
            <a:extLst>
              <a:ext uri="{FF2B5EF4-FFF2-40B4-BE49-F238E27FC236}">
                <a16:creationId xmlns:a16="http://schemas.microsoft.com/office/drawing/2014/main" id="{EBDF7AE0-7358-EF23-93CD-A69D99A722CD}"/>
              </a:ext>
            </a:extLst>
          </p:cNvPr>
          <p:cNvSpPr/>
          <p:nvPr/>
        </p:nvSpPr>
        <p:spPr>
          <a:xfrm>
            <a:off x="5522788" y="4764301"/>
            <a:ext cx="1414810" cy="413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Normal</a:t>
            </a:r>
          </a:p>
        </p:txBody>
      </p:sp>
      <p:cxnSp>
        <p:nvCxnSpPr>
          <p:cNvPr id="41" name="Straight Arrow Connector 40">
            <a:extLst>
              <a:ext uri="{FF2B5EF4-FFF2-40B4-BE49-F238E27FC236}">
                <a16:creationId xmlns:a16="http://schemas.microsoft.com/office/drawing/2014/main" id="{E0587279-B20C-4931-AA57-BFAB446015AD}"/>
              </a:ext>
            </a:extLst>
          </p:cNvPr>
          <p:cNvCxnSpPr>
            <a:stCxn id="33" idx="2"/>
          </p:cNvCxnSpPr>
          <p:nvPr/>
        </p:nvCxnSpPr>
        <p:spPr>
          <a:xfrm>
            <a:off x="6230193" y="5178180"/>
            <a:ext cx="0" cy="157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76A3204-8DB4-2909-34A8-E0C2C3EBF598}"/>
              </a:ext>
            </a:extLst>
          </p:cNvPr>
          <p:cNvCxnSpPr>
            <a:cxnSpLocks/>
          </p:cNvCxnSpPr>
          <p:nvPr/>
        </p:nvCxnSpPr>
        <p:spPr>
          <a:xfrm>
            <a:off x="5710335" y="5944845"/>
            <a:ext cx="0" cy="486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C2234AF-7FE4-201D-C033-65A400361F82}"/>
              </a:ext>
            </a:extLst>
          </p:cNvPr>
          <p:cNvCxnSpPr>
            <a:cxnSpLocks/>
            <a:endCxn id="9" idx="2"/>
          </p:cNvCxnSpPr>
          <p:nvPr/>
        </p:nvCxnSpPr>
        <p:spPr>
          <a:xfrm>
            <a:off x="5733823" y="6431145"/>
            <a:ext cx="724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717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A7B0-69E2-E054-172D-20C7AE0226E1}"/>
              </a:ext>
            </a:extLst>
          </p:cNvPr>
          <p:cNvSpPr>
            <a:spLocks noGrp="1"/>
          </p:cNvSpPr>
          <p:nvPr>
            <p:ph type="title"/>
          </p:nvPr>
        </p:nvSpPr>
        <p:spPr>
          <a:xfrm>
            <a:off x="0" y="1"/>
            <a:ext cx="12192000" cy="970384"/>
          </a:xfrm>
        </p:spPr>
        <p:txBody>
          <a:bodyPr/>
          <a:lstStyle/>
          <a:p>
            <a:pPr algn="ctr"/>
            <a:r>
              <a:rPr lang="en-US" b="1" dirty="0">
                <a:latin typeface="Times New Roman" panose="02020603050405020304" pitchFamily="18" charset="0"/>
                <a:cs typeface="Times New Roman" panose="02020603050405020304" pitchFamily="18" charset="0"/>
              </a:rPr>
              <a:t>FORCE RESISTIVE SENSORS(FSRs)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D4EB9D-E305-5B1F-17DE-4E65BF385397}"/>
              </a:ext>
            </a:extLst>
          </p:cNvPr>
          <p:cNvSpPr>
            <a:spLocks noGrp="1"/>
          </p:cNvSpPr>
          <p:nvPr>
            <p:ph idx="1"/>
          </p:nvPr>
        </p:nvSpPr>
        <p:spPr>
          <a:xfrm>
            <a:off x="419877" y="970384"/>
            <a:ext cx="7016622" cy="2341983"/>
          </a:xfrm>
        </p:spPr>
        <p:txBody>
          <a:bodyPr>
            <a:normAutofit/>
          </a:bodyPr>
          <a:lstStyle/>
          <a:p>
            <a:pPr marL="0" indent="0">
              <a:buNone/>
            </a:pPr>
            <a:r>
              <a:rPr lang="en-US" b="1" u="sng" dirty="0">
                <a:solidFill>
                  <a:srgbClr val="9B5A00"/>
                </a:solidFill>
                <a:latin typeface="Times New Roman" panose="02020603050405020304" pitchFamily="18" charset="0"/>
                <a:cs typeface="Times New Roman" panose="02020603050405020304" pitchFamily="18" charset="0"/>
              </a:rPr>
              <a:t>Working:</a:t>
            </a:r>
            <a:endParaRPr lang="en-US" b="1"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900" b="1" kern="0" dirty="0">
                <a:effectLst/>
                <a:latin typeface="Times New Roman" panose="02020603050405020304" pitchFamily="18" charset="0"/>
                <a:ea typeface="Calibri" panose="020F0502020204030204" pitchFamily="34" charset="0"/>
                <a:cs typeface="Times New Roman" panose="02020603050405020304" pitchFamily="18" charset="0"/>
              </a:rPr>
              <a:t>Resistance Change: </a:t>
            </a:r>
            <a:r>
              <a:rPr lang="en-IN" sz="1900" kern="0" dirty="0">
                <a:effectLst/>
                <a:latin typeface="Times New Roman" panose="02020603050405020304" pitchFamily="18" charset="0"/>
                <a:ea typeface="Calibri" panose="020F0502020204030204" pitchFamily="34" charset="0"/>
                <a:cs typeface="Times New Roman" panose="02020603050405020304" pitchFamily="18" charset="0"/>
              </a:rPr>
              <a:t>Resistance change when pressure is applied. </a:t>
            </a:r>
          </a:p>
          <a:p>
            <a:pPr marL="285750" indent="-285750">
              <a:buFont typeface="Arial" panose="020B0604020202020204" pitchFamily="34" charset="0"/>
              <a:buChar char="•"/>
            </a:pPr>
            <a:r>
              <a:rPr lang="en-IN" sz="1900" b="1" kern="0" dirty="0">
                <a:effectLst/>
                <a:latin typeface="Times New Roman" panose="02020603050405020304" pitchFamily="18" charset="0"/>
                <a:ea typeface="Calibri" panose="020F0502020204030204" pitchFamily="34" charset="0"/>
                <a:cs typeface="Times New Roman" panose="02020603050405020304" pitchFamily="18" charset="0"/>
              </a:rPr>
              <a:t>Signal Processing:</a:t>
            </a:r>
            <a:r>
              <a:rPr lang="en-IN" sz="1900" kern="0" dirty="0">
                <a:effectLst/>
                <a:latin typeface="Times New Roman" panose="02020603050405020304" pitchFamily="18" charset="0"/>
                <a:ea typeface="Calibri" panose="020F0502020204030204" pitchFamily="34" charset="0"/>
                <a:cs typeface="Times New Roman" panose="02020603050405020304" pitchFamily="18" charset="0"/>
              </a:rPr>
              <a:t> The change in resistance is measured. This analog signal is then converted to a digital signal .</a:t>
            </a:r>
          </a:p>
          <a:p>
            <a:pPr marL="285750" indent="-285750">
              <a:buFont typeface="Arial" panose="020B0604020202020204" pitchFamily="34" charset="0"/>
              <a:buChar char="•"/>
            </a:pPr>
            <a:r>
              <a:rPr lang="en-IN" sz="1900" b="1" kern="0" dirty="0">
                <a:effectLst/>
                <a:latin typeface="Times New Roman" panose="02020603050405020304" pitchFamily="18" charset="0"/>
                <a:ea typeface="Calibri" panose="020F0502020204030204" pitchFamily="34" charset="0"/>
                <a:cs typeface="Times New Roman" panose="02020603050405020304" pitchFamily="18" charset="0"/>
              </a:rPr>
              <a:t>Data Interpretation:</a:t>
            </a:r>
            <a:r>
              <a:rPr lang="en-IN" sz="1900" kern="0" dirty="0">
                <a:effectLst/>
                <a:latin typeface="Times New Roman" panose="02020603050405020304" pitchFamily="18" charset="0"/>
                <a:ea typeface="Calibri" panose="020F0502020204030204" pitchFamily="34" charset="0"/>
                <a:cs typeface="Times New Roman" panose="02020603050405020304" pitchFamily="18" charset="0"/>
              </a:rPr>
              <a:t> The digital signal is processed to generate a pressure map of the foot with values ranging from 0 to 1023.</a:t>
            </a:r>
            <a:endParaRPr lang="en-IN" sz="19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288A8BA1-2AE7-548E-7083-F37CF107B62A}"/>
              </a:ext>
            </a:extLst>
          </p:cNvPr>
          <p:cNvSpPr>
            <a:spLocks noGrp="1"/>
          </p:cNvSpPr>
          <p:nvPr>
            <p:ph type="sldNum" sz="quarter" idx="12"/>
          </p:nvPr>
        </p:nvSpPr>
        <p:spPr/>
        <p:txBody>
          <a:bodyPr/>
          <a:lstStyle/>
          <a:p>
            <a:fld id="{DAED7E48-6757-4C2D-9900-A33DB34A9D37}" type="slidenum">
              <a:rPr lang="en-IN" smtClean="0"/>
              <a:pPr/>
              <a:t>9</a:t>
            </a:fld>
            <a:endParaRPr lang="en-IN" dirty="0"/>
          </a:p>
        </p:txBody>
      </p:sp>
      <p:pic>
        <p:nvPicPr>
          <p:cNvPr id="1028" name="Picture 4">
            <a:extLst>
              <a:ext uri="{FF2B5EF4-FFF2-40B4-BE49-F238E27FC236}">
                <a16:creationId xmlns:a16="http://schemas.microsoft.com/office/drawing/2014/main" id="{F1191292-CCBF-D81A-A3CC-A37B62422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8" y="970383"/>
            <a:ext cx="4195666" cy="478660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6773DE-1879-5F55-BC38-4DB03085C9F2}"/>
              </a:ext>
            </a:extLst>
          </p:cNvPr>
          <p:cNvSpPr txBox="1"/>
          <p:nvPr/>
        </p:nvSpPr>
        <p:spPr>
          <a:xfrm>
            <a:off x="419877" y="3153747"/>
            <a:ext cx="6932645" cy="3081869"/>
          </a:xfrm>
          <a:prstGeom prst="rect">
            <a:avLst/>
          </a:prstGeom>
          <a:noFill/>
        </p:spPr>
        <p:txBody>
          <a:bodyPr wrap="square" rtlCol="0">
            <a:spAutoFit/>
          </a:bodyPr>
          <a:lstStyle/>
          <a:p>
            <a:r>
              <a:rPr lang="en-US" sz="2800" b="1" u="sng" dirty="0">
                <a:solidFill>
                  <a:srgbClr val="9B5A00"/>
                </a:solidFill>
                <a:latin typeface="Times New Roman" panose="02020603050405020304" pitchFamily="18" charset="0"/>
                <a:cs typeface="Times New Roman" panose="02020603050405020304" pitchFamily="18" charset="0"/>
              </a:rPr>
              <a:t>Features:</a:t>
            </a:r>
            <a:endParaRPr lang="en-US" sz="2800" b="1" u="sng" dirty="0">
              <a:latin typeface="Times New Roman" panose="02020603050405020304" pitchFamily="18" charset="0"/>
              <a:cs typeface="Times New Roman" panose="02020603050405020304" pitchFamily="18" charset="0"/>
            </a:endParaRPr>
          </a:p>
          <a:p>
            <a:pPr marL="342900" lvl="0" indent="-342900">
              <a:lnSpc>
                <a:spcPct val="107000"/>
              </a:lnSpc>
              <a:spcAft>
                <a:spcPts val="150"/>
              </a:spcAft>
              <a:buFont typeface="Arial" panose="020B0604020202020204" pitchFamily="34" charset="0"/>
              <a:buChar char="•"/>
              <a:tabLst>
                <a:tab pos="457200" algn="l"/>
              </a:tabLst>
            </a:pPr>
            <a:r>
              <a:rPr lang="en-IN" sz="1900" b="1" dirty="0">
                <a:effectLst/>
                <a:latin typeface="Times New Roman" panose="02020603050405020304" pitchFamily="18" charset="0"/>
                <a:ea typeface="Calibri" panose="020F0502020204030204" pitchFamily="34" charset="0"/>
                <a:cs typeface="Times New Roman" panose="02020603050405020304" pitchFamily="18" charset="0"/>
              </a:rPr>
              <a:t>High Sensitivity: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Sensitive FSRs can measure minimum pressure </a:t>
            </a:r>
            <a:r>
              <a:rPr lang="en-IN" sz="1900" dirty="0">
                <a:latin typeface="Times New Roman" panose="02020603050405020304" pitchFamily="18" charset="0"/>
                <a:ea typeface="Calibri" panose="020F0502020204030204" pitchFamily="34" charset="0"/>
                <a:cs typeface="Times New Roman" panose="02020603050405020304" pitchFamily="18" charset="0"/>
              </a:rPr>
              <a:t>of 0 -10 N.</a:t>
            </a:r>
            <a:endParaRPr lang="en-IN" sz="1900" b="1"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150"/>
              </a:spcAft>
              <a:buFont typeface="Arial" panose="020B0604020202020204" pitchFamily="34" charset="0"/>
              <a:buChar char="•"/>
              <a:tabLst>
                <a:tab pos="457200" algn="l"/>
              </a:tabLst>
            </a:pPr>
            <a:r>
              <a:rPr lang="en-IN" sz="1900" b="1" dirty="0">
                <a:effectLst/>
                <a:latin typeface="Times New Roman" panose="02020603050405020304" pitchFamily="18" charset="0"/>
                <a:ea typeface="Calibri" panose="020F0502020204030204" pitchFamily="34" charset="0"/>
                <a:cs typeface="Times New Roman" panose="02020603050405020304" pitchFamily="18" charset="0"/>
              </a:rPr>
              <a:t>Flexibility: </a:t>
            </a:r>
            <a:r>
              <a:rPr lang="en-US" sz="1900" dirty="0">
                <a:latin typeface="Times New Roman" panose="02020603050405020304" pitchFamily="18" charset="0"/>
                <a:ea typeface="Calibri" panose="020F0502020204030204" pitchFamily="34" charset="0"/>
                <a:cs typeface="Times New Roman" panose="02020603050405020304" pitchFamily="18" charset="0"/>
              </a:rPr>
              <a:t>They</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can be made into thin, flexible sheets to be used in soles of shoes.</a:t>
            </a:r>
            <a:endParaRPr lang="en-IN" sz="19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150"/>
              </a:spcAft>
              <a:buFont typeface="Arial" panose="020B0604020202020204" pitchFamily="34" charset="0"/>
              <a:buChar char="•"/>
              <a:tabLst>
                <a:tab pos="457200" algn="l"/>
              </a:tabLst>
            </a:pPr>
            <a:r>
              <a:rPr lang="en-IN" sz="1900" b="1" dirty="0">
                <a:effectLst/>
                <a:latin typeface="Times New Roman" panose="02020603050405020304" pitchFamily="18" charset="0"/>
                <a:ea typeface="Calibri" panose="020F0502020204030204" pitchFamily="34" charset="0"/>
                <a:cs typeface="Times New Roman" panose="02020603050405020304" pitchFamily="18" charset="0"/>
              </a:rPr>
              <a:t>Durability: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Can withstand high temperature. </a:t>
            </a:r>
          </a:p>
          <a:p>
            <a:pPr marL="342900" lvl="0" indent="-342900">
              <a:lnSpc>
                <a:spcPct val="107000"/>
              </a:lnSpc>
              <a:spcAft>
                <a:spcPts val="150"/>
              </a:spcAft>
              <a:buFont typeface="Arial" panose="020B0604020202020204" pitchFamily="34" charset="0"/>
              <a:buChar char="•"/>
              <a:tabLst>
                <a:tab pos="457200" algn="l"/>
              </a:tabLst>
            </a:pPr>
            <a:r>
              <a:rPr lang="en-IN" sz="1900" b="1" dirty="0">
                <a:effectLst/>
                <a:latin typeface="Times New Roman" panose="02020603050405020304" pitchFamily="18" charset="0"/>
                <a:ea typeface="Calibri" panose="020F0502020204030204" pitchFamily="34" charset="0"/>
                <a:cs typeface="Times New Roman" panose="02020603050405020304" pitchFamily="18" charset="0"/>
              </a:rPr>
              <a:t>Low Cost: </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Compared to other pressure sensing technologies, FSRs are relatively inexpensive, making them suitable for widespread use .</a:t>
            </a:r>
            <a:endParaRPr lang="en-IN" sz="19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0AE631-698B-39EF-E94E-D4403B625532}"/>
              </a:ext>
            </a:extLst>
          </p:cNvPr>
          <p:cNvSpPr txBox="1"/>
          <p:nvPr/>
        </p:nvSpPr>
        <p:spPr>
          <a:xfrm>
            <a:off x="7604449" y="5819067"/>
            <a:ext cx="4167674"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FSR 406</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723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TotalTime>
  <Words>1898</Words>
  <Application>Microsoft Office PowerPoint</Application>
  <PresentationFormat>Widescreen</PresentationFormat>
  <Paragraphs>241</Paragraphs>
  <Slides>22</Slides>
  <Notes>0</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Bodoni MT</vt:lpstr>
      <vt:lpstr>Calibri</vt:lpstr>
      <vt:lpstr>Calibri Light</vt:lpstr>
      <vt:lpstr>Times New Roman</vt:lpstr>
      <vt:lpstr>Wingdings</vt:lpstr>
      <vt:lpstr>Office Theme</vt:lpstr>
      <vt:lpstr>SENSOR BASED SOLUTION FOR FOOT RELATED PROBLEM</vt:lpstr>
      <vt:lpstr>OUTLINE</vt:lpstr>
      <vt:lpstr>INTRODUCTION</vt:lpstr>
      <vt:lpstr>OBJECTIVES &amp; APPLICATIONS</vt:lpstr>
      <vt:lpstr>LITERATURE SURVEY</vt:lpstr>
      <vt:lpstr>Contd…</vt:lpstr>
      <vt:lpstr>BLOCK DIAGRAM OF THE PROJECT</vt:lpstr>
      <vt:lpstr>FLOW CHART OF PROJECT</vt:lpstr>
      <vt:lpstr>FORCE RESISTIVE SENSORS(FSRs)</vt:lpstr>
      <vt:lpstr>WORKING OF THE FSR</vt:lpstr>
      <vt:lpstr>FSR SENSOR CIRCUIT AND GRAPH</vt:lpstr>
      <vt:lpstr>CIRCUIT ANALYSIS</vt:lpstr>
      <vt:lpstr>DESCRIPTION OF PROJECT </vt:lpstr>
      <vt:lpstr>RESULT ANALYSIS</vt:lpstr>
      <vt:lpstr>PowerPoint Presentation</vt:lpstr>
      <vt:lpstr>REAL TIME DETECTION AND ANALYSIS</vt:lpstr>
      <vt:lpstr>RESULTS COLLECTED</vt:lpstr>
      <vt:lpstr>GRAPH ANALYSIS</vt:lpstr>
      <vt:lpstr>CONCLUSION</vt:lpstr>
      <vt:lpstr>FUTURE WORK</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Thomas' College of Engineering &amp; Technology , Kolkata</dc:title>
  <dc:creator>Surajit Das</dc:creator>
  <cp:lastModifiedBy>Anushrita Dey</cp:lastModifiedBy>
  <cp:revision>80</cp:revision>
  <cp:lastPrinted>2025-06-11T06:10:58Z</cp:lastPrinted>
  <dcterms:created xsi:type="dcterms:W3CDTF">2024-05-18T17:26:48Z</dcterms:created>
  <dcterms:modified xsi:type="dcterms:W3CDTF">2025-06-23T05:12:38Z</dcterms:modified>
</cp:coreProperties>
</file>